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1pPr>
    <a:lvl2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2pPr>
    <a:lvl3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3pPr>
    <a:lvl4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4pPr>
    <a:lvl5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5pPr>
    <a:lvl6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6pPr>
    <a:lvl7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7pPr>
    <a:lvl8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8pPr>
    <a:lvl9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2E8"/>
          </a:solidFill>
        </a:fill>
      </a:tcStyle>
    </a:wholeTbl>
    <a:band2H>
      <a:tcTxStyle b="def" i="def"/>
      <a:tcStyle>
        <a:tcBdr/>
        <a:fill>
          <a:solidFill>
            <a:srgbClr val="E6EAF4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2E7CB"/>
          </a:solidFill>
        </a:fill>
      </a:tcStyle>
    </a:wholeTbl>
    <a:band2H>
      <a:tcTxStyle b="def" i="def"/>
      <a:tcStyle>
        <a:tcBdr/>
        <a:fill>
          <a:solidFill>
            <a:srgbClr val="F8F4E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5CDDE"/>
          </a:solidFill>
        </a:fill>
      </a:tcStyle>
    </a:wholeTbl>
    <a:band2H>
      <a:tcTxStyle b="def" i="def"/>
      <a:tcStyle>
        <a:tcBdr/>
        <a:fill>
          <a:solidFill>
            <a:srgbClr val="EBE8E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2" name="Shape 162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1pPr>
    <a:lvl2pPr indent="228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2pPr>
    <a:lvl3pPr indent="457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3pPr>
    <a:lvl4pPr indent="685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4pPr>
    <a:lvl5pPr indent="9144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5pPr>
    <a:lvl6pPr indent="11430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6pPr>
    <a:lvl7pPr indent="1371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7pPr>
    <a:lvl8pPr indent="1600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8pPr>
    <a:lvl9pPr indent="1828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Shape 60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07" name="Shape 60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914215">
              <a:lnSpc>
                <a:spcPct val="100000"/>
              </a:lnSpc>
              <a:defRPr sz="2400">
                <a:latin typeface="+mn-lt"/>
                <a:ea typeface="+mn-ea"/>
                <a:cs typeface="+mn-cs"/>
                <a:sym typeface="Helvetica"/>
              </a:defRPr>
            </a:pPr>
            <a:r>
              <a:t>If you want to change the picture background.</a:t>
            </a:r>
          </a:p>
          <a:p>
            <a:pPr defTabSz="914215">
              <a:lnSpc>
                <a:spcPct val="100000"/>
              </a:lnSpc>
              <a:defRPr sz="2400">
                <a:latin typeface="+mn-lt"/>
                <a:ea typeface="+mn-ea"/>
                <a:cs typeface="+mn-cs"/>
                <a:sym typeface="Helvetica"/>
              </a:defRPr>
            </a:pPr>
            <a:r>
              <a:t>1) Select the shape (in front of the image) and send it to back</a:t>
            </a:r>
          </a:p>
          <a:p>
            <a:pPr defTabSz="914215">
              <a:lnSpc>
                <a:spcPct val="100000"/>
              </a:lnSpc>
              <a:defRPr sz="2400">
                <a:latin typeface="+mn-lt"/>
                <a:ea typeface="+mn-ea"/>
                <a:cs typeface="+mn-cs"/>
                <a:sym typeface="Helvetica"/>
              </a:defRPr>
            </a:pPr>
            <a:r>
              <a:t>2) Delete the image and drag and drop you own // 3) Send to back the new image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ithub.com/sueyhan/webCrawling" TargetMode="External"/></Relationships>

</file>

<file path=ppt/slideLayouts/_rels/slideLayout1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标题与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/>
            <a:r>
              <a:t>标题文本</a:t>
            </a:r>
          </a:p>
        </p:txBody>
      </p:sp>
      <p:sp>
        <p:nvSpPr>
          <p:cNvPr id="12" name="Shape 12"/>
          <p:cNvSpPr/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0" algn="ctr">
              <a:spcBef>
                <a:spcPts val="0"/>
              </a:spcBef>
              <a:buSzTx/>
              <a:buNone/>
              <a:defRPr sz="3200"/>
            </a:lvl2pPr>
            <a:lvl3pPr marL="0" indent="0" algn="ctr">
              <a:spcBef>
                <a:spcPts val="0"/>
              </a:spcBef>
              <a:buSzTx/>
              <a:buNone/>
              <a:defRPr sz="3200"/>
            </a:lvl3pPr>
            <a:lvl4pPr marL="0" indent="0" algn="ctr">
              <a:spcBef>
                <a:spcPts val="0"/>
              </a:spcBef>
              <a:buSzTx/>
              <a:buNone/>
              <a:defRPr sz="3200"/>
            </a:lvl4pPr>
            <a:lvl5pPr marL="0" indent="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3" name="Shape 1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引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>
            <p:ph type="body" sz="quarter" idx="1"/>
          </p:nvPr>
        </p:nvSpPr>
        <p:spPr>
          <a:xfrm>
            <a:off x="1270000" y="6362700"/>
            <a:ext cx="10464800" cy="4699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400"/>
            </a:lvl1pPr>
            <a:lvl2pPr marL="740833" indent="-296333" algn="ctr">
              <a:spcBef>
                <a:spcPts val="0"/>
              </a:spcBef>
              <a:defRPr sz="2400"/>
            </a:lvl2pPr>
            <a:lvl3pPr marL="1185333" indent="-296333" algn="ctr">
              <a:spcBef>
                <a:spcPts val="0"/>
              </a:spcBef>
              <a:defRPr sz="2400"/>
            </a:lvl3pPr>
            <a:lvl4pPr marL="1629833" indent="-296333" algn="ctr">
              <a:spcBef>
                <a:spcPts val="0"/>
              </a:spcBef>
              <a:defRPr sz="2400"/>
            </a:lvl4pPr>
            <a:lvl5pPr marL="2074333" indent="-296333" algn="ctr">
              <a:spcBef>
                <a:spcPts val="0"/>
              </a:spcBef>
              <a:defRPr sz="24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94" name="Shape 94"/>
          <p:cNvSpPr/>
          <p:nvPr>
            <p:ph type="body" sz="quarter" idx="13"/>
          </p:nvPr>
        </p:nvSpPr>
        <p:spPr>
          <a:xfrm>
            <a:off x="1270000" y="4222748"/>
            <a:ext cx="10464800" cy="774704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95" name="Shape 9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hape 10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white">
    <p:bg>
      <p:bgPr>
        <a:solidFill>
          <a:srgbClr val="19242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/>
          <p:nvPr>
            <p:ph type="sldNum" sz="quarter" idx="2"/>
          </p:nvPr>
        </p:nvSpPr>
        <p:spPr>
          <a:xfrm>
            <a:off x="12015276" y="7829899"/>
            <a:ext cx="336237" cy="338817"/>
          </a:xfrm>
          <a:prstGeom prst="rect">
            <a:avLst/>
          </a:prstGeom>
        </p:spPr>
        <p:txBody>
          <a:bodyPr lIns="48758" tIns="48758" rIns="48758" bIns="48758" anchor="ctr"/>
          <a:lstStyle>
            <a:lvl1pPr algn="r" defTabSz="1300218">
              <a:defRPr sz="1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Master Slide 1">
    <p:bg>
      <p:bgPr>
        <a:solidFill>
          <a:srgbClr val="19242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/>
          <p:nvPr/>
        </p:nvSpPr>
        <p:spPr>
          <a:xfrm>
            <a:off x="4158834" y="7892660"/>
            <a:ext cx="4697343" cy="7705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8747" tIns="48747" rIns="48747" bIns="48747">
            <a:spAutoFit/>
          </a:bodyPr>
          <a:lstStyle/>
          <a:p>
            <a:pPr defTabSz="1300218">
              <a:defRPr sz="1600">
                <a:solidFill>
                  <a:srgbClr val="1EA185"/>
                </a:solidFill>
              </a:defRPr>
            </a:pPr>
            <a:r>
              <a:t>https://github.com/sueyhan/webCrawling</a:t>
            </a:r>
          </a:p>
          <a:p>
            <a:pPr defTabSz="1300218">
              <a:defRPr sz="1400">
                <a:solidFill>
                  <a:srgbClr val="1EA185"/>
                </a:solidFill>
              </a:defRPr>
            </a:pPr>
            <a:r>
              <a:t>Shuye Han</a:t>
            </a:r>
          </a:p>
          <a:p>
            <a:pPr defTabSz="1300218">
              <a:defRPr sz="1400">
                <a:solidFill>
                  <a:srgbClr val="1EA185"/>
                </a:solidFill>
              </a:defRPr>
            </a:pPr>
            <a:r>
              <a:t>George Washington University</a:t>
            </a:r>
          </a:p>
        </p:txBody>
      </p:sp>
      <p:sp>
        <p:nvSpPr>
          <p:cNvPr id="125" name="Shape 125"/>
          <p:cNvSpPr/>
          <p:nvPr>
            <p:ph type="sldNum" sz="quarter" idx="2"/>
          </p:nvPr>
        </p:nvSpPr>
        <p:spPr>
          <a:xfrm>
            <a:off x="12354083" y="1538942"/>
            <a:ext cx="364490" cy="376917"/>
          </a:xfrm>
          <a:prstGeom prst="rect">
            <a:avLst/>
          </a:prstGeom>
        </p:spPr>
        <p:txBody>
          <a:bodyPr lIns="48758" tIns="48758" rIns="48758" bIns="48758" anchor="ctr"/>
          <a:lstStyle>
            <a:lvl1pPr defTabSz="1300218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DEFAULT">
    <p:bg>
      <p:bgPr>
        <a:solidFill>
          <a:srgbClr val="19242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/>
          <p:nvPr/>
        </p:nvSpPr>
        <p:spPr>
          <a:xfrm>
            <a:off x="4153117" y="9278948"/>
            <a:ext cx="4698566" cy="8341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8761" tIns="48761" rIns="48761" bIns="48761">
            <a:spAutoFit/>
          </a:bodyPr>
          <a:lstStyle>
            <a:lvl1pPr defTabSz="1300218">
              <a:defRPr sz="24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defRPr>
            </a:lvl1pPr>
          </a:lstStyle>
          <a:p>
            <a:pPr/>
            <a:r>
              <a:rPr>
                <a:hlinkClick r:id="rId2" invalidUrl="" action="" tgtFrame="" tooltip="" history="1" highlightClick="0" endSnd="0"/>
              </a:rPr>
              <a:t>https://github.com/sueyhan/webCrawling</a:t>
            </a:r>
          </a:p>
        </p:txBody>
      </p:sp>
      <p:sp>
        <p:nvSpPr>
          <p:cNvPr id="133" name="Shape 133"/>
          <p:cNvSpPr/>
          <p:nvPr>
            <p:ph type="sldNum" sz="quarter" idx="2"/>
          </p:nvPr>
        </p:nvSpPr>
        <p:spPr>
          <a:xfrm>
            <a:off x="12389947" y="431692"/>
            <a:ext cx="307990" cy="313423"/>
          </a:xfrm>
          <a:prstGeom prst="rect">
            <a:avLst/>
          </a:prstGeom>
        </p:spPr>
        <p:txBody>
          <a:bodyPr lIns="48761" tIns="48761" rIns="48761" bIns="48761"/>
          <a:lstStyle>
            <a:lvl1pPr defTabSz="1300218">
              <a:defRPr b="1" sz="140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Master Slide 1">
    <p:bg>
      <p:bgPr>
        <a:solidFill>
          <a:srgbClr val="19242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/>
          <p:nvPr/>
        </p:nvSpPr>
        <p:spPr>
          <a:xfrm>
            <a:off x="4158834" y="7892660"/>
            <a:ext cx="4697343" cy="7705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8747" tIns="48747" rIns="48747" bIns="48747">
            <a:spAutoFit/>
          </a:bodyPr>
          <a:lstStyle/>
          <a:p>
            <a:pPr defTabSz="1300218">
              <a:defRPr sz="1600">
                <a:solidFill>
                  <a:srgbClr val="1EA185"/>
                </a:solidFill>
              </a:defRPr>
            </a:pPr>
            <a:r>
              <a:t>https://github.com/sueyhan/webCrawling</a:t>
            </a:r>
          </a:p>
          <a:p>
            <a:pPr defTabSz="1300218">
              <a:defRPr sz="1400">
                <a:solidFill>
                  <a:srgbClr val="1EA185"/>
                </a:solidFill>
              </a:defRPr>
            </a:pPr>
            <a:r>
              <a:t>Shuye Han</a:t>
            </a:r>
          </a:p>
          <a:p>
            <a:pPr defTabSz="1300218">
              <a:defRPr sz="1400">
                <a:solidFill>
                  <a:srgbClr val="1EA185"/>
                </a:solidFill>
              </a:defRPr>
            </a:pPr>
            <a:r>
              <a:t>George Washington University</a:t>
            </a:r>
          </a:p>
        </p:txBody>
      </p:sp>
      <p:sp>
        <p:nvSpPr>
          <p:cNvPr id="141" name="Shape 141"/>
          <p:cNvSpPr/>
          <p:nvPr>
            <p:ph type="sldNum" sz="quarter" idx="2"/>
          </p:nvPr>
        </p:nvSpPr>
        <p:spPr>
          <a:xfrm>
            <a:off x="12354083" y="1538942"/>
            <a:ext cx="364490" cy="376917"/>
          </a:xfrm>
          <a:prstGeom prst="rect">
            <a:avLst/>
          </a:prstGeom>
        </p:spPr>
        <p:txBody>
          <a:bodyPr lIns="48758" tIns="48758" rIns="48758" bIns="48758" anchor="ctr"/>
          <a:lstStyle>
            <a:lvl1pPr defTabSz="1300218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DEFAULT">
    <p:bg>
      <p:bgPr>
        <a:solidFill>
          <a:srgbClr val="19242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type="sldNum" sz="quarter" idx="2"/>
          </p:nvPr>
        </p:nvSpPr>
        <p:spPr>
          <a:xfrm>
            <a:off x="12389947" y="431692"/>
            <a:ext cx="307990" cy="313423"/>
          </a:xfrm>
          <a:prstGeom prst="rect">
            <a:avLst/>
          </a:prstGeom>
        </p:spPr>
        <p:txBody>
          <a:bodyPr lIns="48761" tIns="48761" rIns="48761" bIns="48761"/>
          <a:lstStyle>
            <a:lvl1pPr defTabSz="1300218">
              <a:defRPr b="1" sz="140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Master Slide 1">
    <p:bg>
      <p:bgPr>
        <a:solidFill>
          <a:srgbClr val="19242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/>
          <p:nvPr>
            <p:ph type="sldNum" sz="quarter" idx="2"/>
          </p:nvPr>
        </p:nvSpPr>
        <p:spPr>
          <a:xfrm>
            <a:off x="12354083" y="1538942"/>
            <a:ext cx="364490" cy="376917"/>
          </a:xfrm>
          <a:prstGeom prst="rect">
            <a:avLst/>
          </a:prstGeom>
        </p:spPr>
        <p:txBody>
          <a:bodyPr lIns="48758" tIns="48758" rIns="48758" bIns="48758" anchor="ctr"/>
          <a:lstStyle>
            <a:lvl1pPr defTabSz="1300218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照片 - 水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>
            <p:ph type="pic" idx="13"/>
          </p:nvPr>
        </p:nvSpPr>
        <p:spPr>
          <a:xfrm>
            <a:off x="1606550" y="635000"/>
            <a:ext cx="9779000" cy="59182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Shape 21"/>
          <p:cNvSpPr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/>
            <a:r>
              <a:t>标题文本</a:t>
            </a:r>
          </a:p>
        </p:txBody>
      </p:sp>
      <p:sp>
        <p:nvSpPr>
          <p:cNvPr id="22" name="Shape 22"/>
          <p:cNvSpPr/>
          <p:nvPr>
            <p:ph type="body" sz="quarter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0" algn="ctr">
              <a:spcBef>
                <a:spcPts val="0"/>
              </a:spcBef>
              <a:buSzTx/>
              <a:buNone/>
              <a:defRPr sz="3200"/>
            </a:lvl2pPr>
            <a:lvl3pPr marL="0" indent="0" algn="ctr">
              <a:spcBef>
                <a:spcPts val="0"/>
              </a:spcBef>
              <a:buSzTx/>
              <a:buNone/>
              <a:defRPr sz="3200"/>
            </a:lvl3pPr>
            <a:lvl4pPr marL="0" indent="0" algn="ctr">
              <a:spcBef>
                <a:spcPts val="0"/>
              </a:spcBef>
              <a:buSzTx/>
              <a:buNone/>
              <a:defRPr sz="3200"/>
            </a:lvl4pPr>
            <a:lvl5pPr marL="0" indent="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3" name="Shape 23"/>
          <p:cNvSpPr/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标题 - 居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31" name="Shape 3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照片 - 垂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/>
          <p:nvPr>
            <p:ph type="pic" sz="half" idx="13"/>
          </p:nvPr>
        </p:nvSpPr>
        <p:spPr>
          <a:xfrm>
            <a:off x="6718300" y="635000"/>
            <a:ext cx="5334000" cy="8229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Shape 39"/>
          <p:cNvSpPr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标题文本</a:t>
            </a:r>
          </a:p>
        </p:txBody>
      </p:sp>
      <p:sp>
        <p:nvSpPr>
          <p:cNvPr id="40" name="Shape 40"/>
          <p:cNvSpPr/>
          <p:nvPr>
            <p:ph type="body" sz="quarter" idx="1"/>
          </p:nvPr>
        </p:nvSpPr>
        <p:spPr>
          <a:xfrm>
            <a:off x="952500" y="4762500"/>
            <a:ext cx="5334000" cy="4102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0" algn="ctr">
              <a:spcBef>
                <a:spcPts val="0"/>
              </a:spcBef>
              <a:buSzTx/>
              <a:buNone/>
              <a:defRPr sz="3200"/>
            </a:lvl2pPr>
            <a:lvl3pPr marL="0" indent="0" algn="ctr">
              <a:spcBef>
                <a:spcPts val="0"/>
              </a:spcBef>
              <a:buSzTx/>
              <a:buNone/>
              <a:defRPr sz="3200"/>
            </a:lvl3pPr>
            <a:lvl4pPr marL="0" indent="0" algn="ctr">
              <a:spcBef>
                <a:spcPts val="0"/>
              </a:spcBef>
              <a:buSzTx/>
              <a:buNone/>
              <a:defRPr sz="3200"/>
            </a:lvl4pPr>
            <a:lvl5pPr marL="0" indent="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1" name="Shape 4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标题 - 顶部对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49" name="Shape 4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57" name="Shape 5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8" name="Shape 5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标题、项目符号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>
            <p:ph type="pic" sz="half" idx="13"/>
          </p:nvPr>
        </p:nvSpPr>
        <p:spPr>
          <a:xfrm>
            <a:off x="6718300" y="26035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Shape 6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67" name="Shape 67"/>
          <p:cNvSpPr/>
          <p:nvPr>
            <p:ph type="body" sz="half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68" name="Shape 6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6" name="Shape 7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照片 - 3 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>
            <p:ph type="pic" sz="quarter" idx="13"/>
          </p:nvPr>
        </p:nvSpPr>
        <p:spPr>
          <a:xfrm>
            <a:off x="6718300" y="50927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Shape 84"/>
          <p:cNvSpPr/>
          <p:nvPr>
            <p:ph type="pic" sz="quarter" idx="14"/>
          </p:nvPr>
        </p:nvSpPr>
        <p:spPr>
          <a:xfrm>
            <a:off x="6724518" y="889000"/>
            <a:ext cx="5334003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Shape 85"/>
          <p:cNvSpPr/>
          <p:nvPr>
            <p:ph type="pic" sz="half" idx="15"/>
          </p:nvPr>
        </p:nvSpPr>
        <p:spPr>
          <a:xfrm>
            <a:off x="952500" y="889000"/>
            <a:ext cx="5334000" cy="7975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hape 8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Relationship Id="rId19" Type="http://schemas.openxmlformats.org/officeDocument/2006/relationships/slideLayout" Target="../slideLayouts/slideLayout18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标题文本</a:t>
            </a:r>
          </a:p>
        </p:txBody>
      </p:sp>
      <p:sp>
        <p:nvSpPr>
          <p:cNvPr id="3" name="Shape 3"/>
          <p:cNvSpPr/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" name="Shape 4"/>
          <p:cNvSpPr/>
          <p:nvPr>
            <p:ph type="sldNum" sz="quarter" idx="2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.pn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4.pn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3.png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7.xml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7.xml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.xml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7.xml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7.xml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7.xml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6.png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7.png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8.png"/></Relationships>
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9.png"/></Relationships>
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0.png"/></Relationships>
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8" Type="http://schemas.openxmlformats.org/officeDocument/2006/relationships/image" Target="../media/image17.png"/><Relationship Id="rId9" Type="http://schemas.openxmlformats.org/officeDocument/2006/relationships/image" Target="../media/image18.png"/><Relationship Id="rId10" Type="http://schemas.openxmlformats.org/officeDocument/2006/relationships/image" Target="../media/image19.png"/><Relationship Id="rId11" Type="http://schemas.openxmlformats.org/officeDocument/2006/relationships/image" Target="../media/image20.png"/></Relationships>
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7.xml"/></Relationships>
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7.xml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s/_rels/slide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21.png"/></Relationships>

</file>

<file path=ppt/slides/_rels/slide3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22.png"/></Relationships>

</file>

<file path=ppt/slides/_rels/slide3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23.png"/></Relationships>

</file>

<file path=ppt/slides/_rels/slide3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24.png"/></Relationships>

</file>

<file path=ppt/slides/_rels/slide3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7.xml"/></Relationships>

</file>

<file path=ppt/slides/_rels/slide3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7.xml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.pn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3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4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6.xml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7.xml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5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/>
          <p:nvPr/>
        </p:nvSpPr>
        <p:spPr>
          <a:xfrm>
            <a:off x="3384" y="1216319"/>
            <a:ext cx="13001418" cy="7315201"/>
          </a:xfrm>
          <a:prstGeom prst="rect">
            <a:avLst/>
          </a:prstGeom>
          <a:solidFill>
            <a:srgbClr val="445469">
              <a:alpha val="61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300218"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65" name="Shape 165"/>
          <p:cNvSpPr/>
          <p:nvPr/>
        </p:nvSpPr>
        <p:spPr>
          <a:xfrm>
            <a:off x="4345135" y="3200400"/>
            <a:ext cx="4373901" cy="3352800"/>
          </a:xfrm>
          <a:prstGeom prst="rect">
            <a:avLst/>
          </a:prstGeom>
          <a:solidFill>
            <a:srgbClr val="1EA185">
              <a:alpha val="64999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300218"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66" name="Shape 166"/>
          <p:cNvSpPr/>
          <p:nvPr/>
        </p:nvSpPr>
        <p:spPr>
          <a:xfrm>
            <a:off x="3236165" y="4496329"/>
            <a:ext cx="6591842" cy="1928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4383" tIns="24383" rIns="24383" bIns="24383">
            <a:spAutoFit/>
          </a:bodyPr>
          <a:lstStyle>
            <a:lvl1pPr defTabSz="1300218">
              <a:defRPr b="1" sz="6200">
                <a:solidFill>
                  <a:srgbClr val="FFFFFF"/>
                </a:solidFill>
              </a:defRPr>
            </a:lvl1pPr>
          </a:lstStyle>
          <a:p>
            <a:pPr/>
            <a:r>
              <a:t>Web Crawling on TripAdvisor</a:t>
            </a:r>
          </a:p>
        </p:txBody>
      </p:sp>
      <p:sp>
        <p:nvSpPr>
          <p:cNvPr id="167" name="Shape 167"/>
          <p:cNvSpPr/>
          <p:nvPr/>
        </p:nvSpPr>
        <p:spPr>
          <a:xfrm>
            <a:off x="6155513" y="3728560"/>
            <a:ext cx="728102" cy="5926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10838" y="21600"/>
                </a:lnTo>
                <a:lnTo>
                  <a:pt x="10838" y="0"/>
                </a:lnTo>
                <a:lnTo>
                  <a:pt x="0" y="0"/>
                </a:lnTo>
                <a:lnTo>
                  <a:pt x="0" y="21600"/>
                </a:lnTo>
                <a:close/>
                <a:moveTo>
                  <a:pt x="6793" y="2681"/>
                </a:moveTo>
                <a:lnTo>
                  <a:pt x="9464" y="2681"/>
                </a:lnTo>
                <a:lnTo>
                  <a:pt x="9464" y="5362"/>
                </a:lnTo>
                <a:lnTo>
                  <a:pt x="6793" y="5362"/>
                </a:lnTo>
                <a:lnTo>
                  <a:pt x="6793" y="2681"/>
                </a:lnTo>
                <a:close/>
                <a:moveTo>
                  <a:pt x="6793" y="8119"/>
                </a:moveTo>
                <a:lnTo>
                  <a:pt x="9464" y="8119"/>
                </a:lnTo>
                <a:lnTo>
                  <a:pt x="9464" y="10800"/>
                </a:lnTo>
                <a:lnTo>
                  <a:pt x="6793" y="10800"/>
                </a:lnTo>
                <a:lnTo>
                  <a:pt x="6793" y="8119"/>
                </a:lnTo>
                <a:close/>
                <a:moveTo>
                  <a:pt x="6793" y="13481"/>
                </a:moveTo>
                <a:lnTo>
                  <a:pt x="9464" y="13481"/>
                </a:lnTo>
                <a:lnTo>
                  <a:pt x="9464" y="16238"/>
                </a:lnTo>
                <a:lnTo>
                  <a:pt x="6793" y="16238"/>
                </a:lnTo>
                <a:lnTo>
                  <a:pt x="6793" y="13481"/>
                </a:lnTo>
                <a:close/>
                <a:moveTo>
                  <a:pt x="1374" y="2681"/>
                </a:moveTo>
                <a:lnTo>
                  <a:pt x="4045" y="2681"/>
                </a:lnTo>
                <a:lnTo>
                  <a:pt x="4045" y="5362"/>
                </a:lnTo>
                <a:lnTo>
                  <a:pt x="1374" y="5362"/>
                </a:lnTo>
                <a:lnTo>
                  <a:pt x="1374" y="2681"/>
                </a:lnTo>
                <a:close/>
                <a:moveTo>
                  <a:pt x="1374" y="8119"/>
                </a:moveTo>
                <a:lnTo>
                  <a:pt x="4045" y="8119"/>
                </a:lnTo>
                <a:lnTo>
                  <a:pt x="4045" y="10800"/>
                </a:lnTo>
                <a:lnTo>
                  <a:pt x="1374" y="10800"/>
                </a:lnTo>
                <a:lnTo>
                  <a:pt x="1374" y="8119"/>
                </a:lnTo>
                <a:close/>
                <a:moveTo>
                  <a:pt x="1374" y="13481"/>
                </a:moveTo>
                <a:lnTo>
                  <a:pt x="4045" y="13481"/>
                </a:lnTo>
                <a:lnTo>
                  <a:pt x="4045" y="16238"/>
                </a:lnTo>
                <a:lnTo>
                  <a:pt x="1374" y="16238"/>
                </a:lnTo>
                <a:lnTo>
                  <a:pt x="1374" y="13481"/>
                </a:lnTo>
                <a:close/>
                <a:moveTo>
                  <a:pt x="12136" y="6740"/>
                </a:moveTo>
                <a:lnTo>
                  <a:pt x="21600" y="6740"/>
                </a:lnTo>
                <a:lnTo>
                  <a:pt x="21600" y="8119"/>
                </a:lnTo>
                <a:lnTo>
                  <a:pt x="12136" y="8119"/>
                </a:lnTo>
                <a:lnTo>
                  <a:pt x="12136" y="6740"/>
                </a:lnTo>
                <a:close/>
                <a:moveTo>
                  <a:pt x="12136" y="21600"/>
                </a:moveTo>
                <a:lnTo>
                  <a:pt x="14883" y="21600"/>
                </a:lnTo>
                <a:lnTo>
                  <a:pt x="14883" y="16238"/>
                </a:lnTo>
                <a:lnTo>
                  <a:pt x="18929" y="16238"/>
                </a:lnTo>
                <a:lnTo>
                  <a:pt x="18929" y="21600"/>
                </a:lnTo>
                <a:lnTo>
                  <a:pt x="21600" y="21600"/>
                </a:lnTo>
                <a:lnTo>
                  <a:pt x="21600" y="9421"/>
                </a:lnTo>
                <a:lnTo>
                  <a:pt x="12136" y="9421"/>
                </a:lnTo>
                <a:lnTo>
                  <a:pt x="12136" y="2160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/>
          <a:lstStyle/>
          <a:p>
            <a:pPr algn="l" defTabSz="1300218">
              <a:defRPr sz="2400">
                <a:solidFill>
                  <a:srgbClr val="FFFFFF"/>
                </a:solidFill>
              </a:defRPr>
            </a:pPr>
          </a:p>
        </p:txBody>
      </p:sp>
      <p:grpSp>
        <p:nvGrpSpPr>
          <p:cNvPr id="174" name="Group 174"/>
          <p:cNvGrpSpPr/>
          <p:nvPr/>
        </p:nvGrpSpPr>
        <p:grpSpPr>
          <a:xfrm>
            <a:off x="5544069" y="5396253"/>
            <a:ext cx="1950724" cy="128521"/>
            <a:chOff x="0" y="0"/>
            <a:chExt cx="1950723" cy="128520"/>
          </a:xfrm>
        </p:grpSpPr>
        <p:sp>
          <p:nvSpPr>
            <p:cNvPr id="168" name="Shape 168"/>
            <p:cNvSpPr/>
            <p:nvPr/>
          </p:nvSpPr>
          <p:spPr>
            <a:xfrm flipH="1" rot="10800000">
              <a:off x="-1" y="0"/>
              <a:ext cx="290258" cy="128521"/>
            </a:xfrm>
            <a:prstGeom prst="rect">
              <a:avLst/>
            </a:prstGeom>
            <a:solidFill>
              <a:srgbClr val="1EA18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300218"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69" name="Shape 169"/>
            <p:cNvSpPr/>
            <p:nvPr/>
          </p:nvSpPr>
          <p:spPr>
            <a:xfrm flipH="1" rot="10800000">
              <a:off x="330656" y="0"/>
              <a:ext cx="290260" cy="128521"/>
            </a:xfrm>
            <a:prstGeom prst="rect">
              <a:avLst/>
            </a:prstGeom>
            <a:solidFill>
              <a:srgbClr val="9BBB5C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300218"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70" name="Shape 170"/>
            <p:cNvSpPr/>
            <p:nvPr/>
          </p:nvSpPr>
          <p:spPr>
            <a:xfrm flipH="1" rot="10800000">
              <a:off x="671613" y="0"/>
              <a:ext cx="290259" cy="128521"/>
            </a:xfrm>
            <a:prstGeom prst="rect">
              <a:avLst/>
            </a:prstGeom>
            <a:solidFill>
              <a:srgbClr val="F29B26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300218"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71" name="Shape 171"/>
            <p:cNvSpPr/>
            <p:nvPr/>
          </p:nvSpPr>
          <p:spPr>
            <a:xfrm flipH="1" rot="10800000">
              <a:off x="1002341" y="0"/>
              <a:ext cx="290259" cy="128521"/>
            </a:xfrm>
            <a:prstGeom prst="rect">
              <a:avLst/>
            </a:prstGeom>
            <a:solidFill>
              <a:srgbClr val="BD392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300218"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72" name="Shape 172"/>
            <p:cNvSpPr/>
            <p:nvPr/>
          </p:nvSpPr>
          <p:spPr>
            <a:xfrm flipH="1" rot="10800000">
              <a:off x="1332997" y="0"/>
              <a:ext cx="290260" cy="128521"/>
            </a:xfrm>
            <a:prstGeom prst="rect">
              <a:avLst/>
            </a:prstGeom>
            <a:solidFill>
              <a:srgbClr val="44546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300218"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73" name="Shape 173"/>
            <p:cNvSpPr/>
            <p:nvPr/>
          </p:nvSpPr>
          <p:spPr>
            <a:xfrm flipH="1" rot="10800000">
              <a:off x="1660463" y="0"/>
              <a:ext cx="290260" cy="128521"/>
            </a:xfrm>
            <a:prstGeom prst="rect">
              <a:avLst/>
            </a:prstGeom>
            <a:solidFill>
              <a:srgbClr val="BFBFB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300218">
                <a:defRPr sz="2400">
                  <a:solidFill>
                    <a:srgbClr val="FFFFFF"/>
                  </a:solidFill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0" advTm="3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4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Class="entr" nodeType="afterEffect" presetSubtype="1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822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822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822"/>
                            </p:stCondLst>
                            <p:childTnLst>
                              <p:par>
                                <p:cTn id="15" presetClass="entr" nodeType="afterEffect" presetSubtype="4" presetID="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322"/>
                            </p:stCondLst>
                            <p:childTnLst>
                              <p:par>
                                <p:cTn id="20" presetClass="entr" nodeType="afterEffect" presetSubtype="8" presetID="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67" grpId="2"/>
      <p:bldP build="whole" bldLvl="1" animBg="1" rev="0" advAuto="0" spid="165" grpId="1"/>
      <p:bldP build="whole" bldLvl="1" animBg="1" rev="0" advAuto="0" spid="166" grpId="3"/>
      <p:bldP build="whole" bldLvl="1" animBg="1" rev="0" advAuto="0" spid="174" grpId="4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4" name="Table 274"/>
          <p:cNvGraphicFramePr/>
          <p:nvPr/>
        </p:nvGraphicFramePr>
        <p:xfrm>
          <a:off x="1083859" y="1687394"/>
          <a:ext cx="11582401" cy="4749802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1930400"/>
                <a:gridCol w="1930400"/>
                <a:gridCol w="1930400"/>
                <a:gridCol w="1930400"/>
                <a:gridCol w="1930400"/>
                <a:gridCol w="1930400"/>
              </a:tblGrid>
              <a:tr h="431800">
                <a:tc>
                  <a:txBody>
                    <a:bodyPr/>
                    <a:lstStyle/>
                    <a:p>
                      <a:pPr defTabSz="914400">
                        <a:defRPr sz="2600"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b="1"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id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b="1"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rank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b="1"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link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b="1"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name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b="1"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star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431800">
                <a:tc>
                  <a:txBody>
                    <a:bodyPr/>
                    <a:lstStyle/>
                    <a:p>
                      <a:pPr algn="r" defTabSz="914400"/>
                      <a:r>
                        <a:rPr b="1"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property_499913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#1 of 295 hotels in Krabi Province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https://www.tripadvisor.com/Hotel_Review-g3039...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Layana Resort and Spa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5 of 5 stars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431800">
                <a:tc>
                  <a:txBody>
                    <a:bodyPr/>
                    <a:lstStyle/>
                    <a:p>
                      <a:pPr algn="r" defTabSz="914400"/>
                      <a:r>
                        <a:rPr b="1"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property_302953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#2 of 295 hotels in Krabi Province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https://www.tripadvisor.com/Hotel_Review-g3039...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Pimalai Resort and Spa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5 of 5 stars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431800">
                <a:tc>
                  <a:txBody>
                    <a:bodyPr/>
                    <a:lstStyle/>
                    <a:p>
                      <a:pPr algn="r" defTabSz="914400"/>
                      <a:r>
                        <a:rPr b="1"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property_4061895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#3 of 295 hotels in Krabi Province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https://www.tripadvisor.com/Hotel_Review-g1507...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Ban Sainai Resort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4.5 of 5 stars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431800">
                <a:tc>
                  <a:txBody>
                    <a:bodyPr/>
                    <a:lstStyle/>
                    <a:p>
                      <a:pPr algn="r" defTabSz="914400"/>
                      <a:r>
                        <a:rPr b="1"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3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property_447359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#4 of 295 hotels in Krabi Province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https://www.tripadvisor.com/Hotel_Review-g3175...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The Tubkaak Krabi Boutique Resort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4.5 of 5 stars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431800">
                <a:tc>
                  <a:txBody>
                    <a:bodyPr/>
                    <a:lstStyle/>
                    <a:p>
                      <a:pPr algn="r" defTabSz="914400"/>
                      <a:r>
                        <a:rPr b="1"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4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property_302771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#5 of 295 hotels in Krabi Province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https://www.tripadvisor.com/Hotel_Review-g1597...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Rayavadee Resort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4.5 of 5 stars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431800">
                <a:tc>
                  <a:txBody>
                    <a:bodyPr/>
                    <a:lstStyle/>
                    <a:p>
                      <a:pPr algn="r" defTabSz="914400"/>
                      <a:r>
                        <a:rPr b="1"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5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property_1672310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#6 of 295 hotels in Krabi Province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https://www.tripadvisor.com/Hotel_Review-g3039...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The Houben Hotel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4.5 of 5 stars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431800">
                <a:tc>
                  <a:txBody>
                    <a:bodyPr/>
                    <a:lstStyle/>
                    <a:p>
                      <a:pPr algn="r" defTabSz="914400"/>
                      <a:r>
                        <a:rPr b="1"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6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property_447492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#7 of 295 hotels in Krabi Province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https://www.tripadvisor.com/Hotel_Review-g3175...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Phulay Bay, a Ritz-Carlton Reserve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4.5 of 5 stars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431800">
                <a:tc>
                  <a:txBody>
                    <a:bodyPr/>
                    <a:lstStyle/>
                    <a:p>
                      <a:pPr algn="r" defTabSz="914400"/>
                      <a:r>
                        <a:rPr b="1"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7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property_787184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#8 of 295 hotels in Krabi Province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https://www.tripadvisor.com/Hotel_Review-g3039...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Lanta Castaway Beach Resort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4.5 of 5 stars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431800">
                <a:tc>
                  <a:txBody>
                    <a:bodyPr/>
                    <a:lstStyle/>
                    <a:p>
                      <a:pPr algn="r" defTabSz="914400"/>
                      <a:r>
                        <a:rPr b="1"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8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property_802095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#9 of 295 hotels in Krabi Province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https://www.tripadvisor.com/Hotel_Review-g3175...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Amari Vogue Krabi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4.5 of 5 stars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431800">
                <a:tc>
                  <a:txBody>
                    <a:bodyPr/>
                    <a:lstStyle/>
                    <a:p>
                      <a:pPr algn="r" defTabSz="914400"/>
                      <a:r>
                        <a:rPr b="1"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9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property_305839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#10 of 295 hotels in Krabi Province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https://www.tripadvisor.com/Hotel_Review-g3175...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Nakamanda Resort &amp; Spa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4.5 of 5 stars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0" advTm="3000" p14:dur="1200">
        <p:push dir="u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" name="Group 280"/>
          <p:cNvGrpSpPr/>
          <p:nvPr/>
        </p:nvGrpSpPr>
        <p:grpSpPr>
          <a:xfrm>
            <a:off x="10233347" y="4110026"/>
            <a:ext cx="2182512" cy="878642"/>
            <a:chOff x="0" y="-1"/>
            <a:chExt cx="2182510" cy="878640"/>
          </a:xfrm>
        </p:grpSpPr>
        <p:grpSp>
          <p:nvGrpSpPr>
            <p:cNvPr id="278" name="Group 278"/>
            <p:cNvGrpSpPr/>
            <p:nvPr/>
          </p:nvGrpSpPr>
          <p:grpSpPr>
            <a:xfrm>
              <a:off x="123799" y="-2"/>
              <a:ext cx="1274126" cy="323597"/>
              <a:chOff x="0" y="0"/>
              <a:chExt cx="1274125" cy="323596"/>
            </a:xfrm>
          </p:grpSpPr>
          <p:sp>
            <p:nvSpPr>
              <p:cNvPr id="276" name="Shape 276"/>
              <p:cNvSpPr/>
              <p:nvPr/>
            </p:nvSpPr>
            <p:spPr>
              <a:xfrm>
                <a:off x="-1" y="-1"/>
                <a:ext cx="1274126" cy="323597"/>
              </a:xfrm>
              <a:prstGeom prst="rect">
                <a:avLst/>
              </a:prstGeom>
              <a:solidFill>
                <a:srgbClr val="BD392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1300218"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277" name="Shape 277"/>
              <p:cNvSpPr/>
              <p:nvPr/>
            </p:nvSpPr>
            <p:spPr>
              <a:xfrm>
                <a:off x="-1" y="22097"/>
                <a:ext cx="1274126" cy="2794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defTabSz="1300218">
                  <a:defRPr b="1" sz="1800">
                    <a:solidFill>
                      <a:srgbClr val="FFFFFF"/>
                    </a:solidFill>
                  </a:defRPr>
                </a:lvl1pPr>
              </a:lstStyle>
              <a:p>
                <a:pPr/>
                <a:r>
                  <a:t>Location</a:t>
                </a:r>
              </a:p>
            </p:txBody>
          </p:sp>
        </p:grpSp>
        <p:sp>
          <p:nvSpPr>
            <p:cNvPr id="279" name="Shape 279"/>
            <p:cNvSpPr/>
            <p:nvPr/>
          </p:nvSpPr>
          <p:spPr>
            <a:xfrm>
              <a:off x="-1" y="316822"/>
              <a:ext cx="2182512" cy="56181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65007" tIns="65007" rIns="65007" bIns="65007" numCol="1" anchor="t">
              <a:spAutoFit/>
            </a:bodyPr>
            <a:lstStyle>
              <a:lvl1pPr algn="l" defTabSz="325120">
                <a:spcBef>
                  <a:spcPts val="300"/>
                </a:spcBef>
                <a:defRPr sz="1400">
                  <a:solidFill>
                    <a:srgbClr val="FFFFFF"/>
                  </a:solidFill>
                </a:defRPr>
              </a:lvl1pPr>
            </a:lstStyle>
            <a:p>
              <a:pPr/>
              <a:r>
                <a:t>With street, region, area and country</a:t>
              </a:r>
            </a:p>
          </p:txBody>
        </p:sp>
      </p:grpSp>
      <p:sp>
        <p:nvSpPr>
          <p:cNvPr id="281" name="Shape 281"/>
          <p:cNvSpPr/>
          <p:nvPr/>
        </p:nvSpPr>
        <p:spPr>
          <a:xfrm flipH="1" rot="10800000">
            <a:off x="3765308" y="3998986"/>
            <a:ext cx="6591842" cy="2728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10800" y="21600"/>
                </a:lnTo>
                <a:lnTo>
                  <a:pt x="10800" y="0"/>
                </a:lnTo>
                <a:lnTo>
                  <a:pt x="21600" y="0"/>
                </a:lnTo>
              </a:path>
            </a:pathLst>
          </a:custGeom>
          <a:ln w="38100">
            <a:solidFill>
              <a:srgbClr val="FFFFFF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 algn="l" defTabSz="1300218">
              <a:defRPr sz="2400">
                <a:solidFill>
                  <a:srgbClr val="FFFFFF"/>
                </a:solidFill>
              </a:defRPr>
            </a:pPr>
          </a:p>
        </p:txBody>
      </p:sp>
      <p:grpSp>
        <p:nvGrpSpPr>
          <p:cNvPr id="284" name="Group 284"/>
          <p:cNvGrpSpPr/>
          <p:nvPr/>
        </p:nvGrpSpPr>
        <p:grpSpPr>
          <a:xfrm>
            <a:off x="3217459" y="473504"/>
            <a:ext cx="6591846" cy="1928367"/>
            <a:chOff x="-1" y="0"/>
            <a:chExt cx="6591844" cy="1928366"/>
          </a:xfrm>
        </p:grpSpPr>
        <p:sp>
          <p:nvSpPr>
            <p:cNvPr id="282" name="Shape 282"/>
            <p:cNvSpPr/>
            <p:nvPr/>
          </p:nvSpPr>
          <p:spPr>
            <a:xfrm>
              <a:off x="-2" y="-1"/>
              <a:ext cx="6591846" cy="19283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4383" tIns="24383" rIns="24383" bIns="24383" numCol="1" anchor="t">
              <a:spAutoFit/>
            </a:bodyPr>
            <a:lstStyle>
              <a:lvl1pPr defTabSz="1300218">
                <a:defRPr b="1" sz="6200">
                  <a:solidFill>
                    <a:srgbClr val="FFFFFF"/>
                  </a:solidFill>
                </a:defRPr>
              </a:lvl1pPr>
            </a:lstStyle>
            <a:p>
              <a:pPr/>
              <a:r>
                <a:t>Retrieve the hotel info</a:t>
              </a:r>
            </a:p>
          </p:txBody>
        </p:sp>
        <p:sp>
          <p:nvSpPr>
            <p:cNvPr id="283" name="Shape 283"/>
            <p:cNvSpPr/>
            <p:nvPr/>
          </p:nvSpPr>
          <p:spPr>
            <a:xfrm>
              <a:off x="2881777" y="1085482"/>
              <a:ext cx="828289" cy="48769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300218">
                <a:defRPr sz="2400">
                  <a:solidFill>
                    <a:srgbClr val="9BBB5C"/>
                  </a:solidFill>
                </a:defRPr>
              </a:pPr>
            </a:p>
          </p:txBody>
        </p:sp>
      </p:grpSp>
      <p:pic>
        <p:nvPicPr>
          <p:cNvPr id="285" name="image2.png"/>
          <p:cNvPicPr>
            <a:picLocks noChangeAspect="1"/>
          </p:cNvPicPr>
          <p:nvPr/>
        </p:nvPicPr>
        <p:blipFill>
          <a:blip r:embed="rId2">
            <a:alphaModFix amt="70643"/>
            <a:extLst/>
          </a:blip>
          <a:stretch>
            <a:fillRect/>
          </a:stretch>
        </p:blipFill>
        <p:spPr>
          <a:xfrm>
            <a:off x="327176" y="3169828"/>
            <a:ext cx="8271351" cy="45060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0" advTm="3000" p14:dur="1200">
        <p14:prism dir="l" isContent="0" isInverted="1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Class="entr" nodeType="afterEffect" presetSubtype="2" presetID="2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in">
                                      <p:cBhvr>
                                        <p:cTn id="12" dur="5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Class="entr" nodeType="after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6" dur="5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84" grpId="1"/>
      <p:bldP build="whole" bldLvl="1" animBg="1" rev="0" advAuto="0" spid="281" grpId="2"/>
      <p:bldP build="whole" bldLvl="1" animBg="1" rev="0" advAuto="0" spid="280" grpId="3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1" name="Group 291"/>
          <p:cNvGrpSpPr/>
          <p:nvPr/>
        </p:nvGrpSpPr>
        <p:grpSpPr>
          <a:xfrm>
            <a:off x="769243" y="3539658"/>
            <a:ext cx="2157992" cy="907152"/>
            <a:chOff x="0" y="-1"/>
            <a:chExt cx="2157990" cy="907150"/>
          </a:xfrm>
        </p:grpSpPr>
        <p:grpSp>
          <p:nvGrpSpPr>
            <p:cNvPr id="289" name="Group 289"/>
            <p:cNvGrpSpPr/>
            <p:nvPr/>
          </p:nvGrpSpPr>
          <p:grpSpPr>
            <a:xfrm>
              <a:off x="139232" y="-2"/>
              <a:ext cx="1321106" cy="323598"/>
              <a:chOff x="0" y="-1"/>
              <a:chExt cx="1321105" cy="323597"/>
            </a:xfrm>
          </p:grpSpPr>
          <p:sp>
            <p:nvSpPr>
              <p:cNvPr id="287" name="Shape 287"/>
              <p:cNvSpPr/>
              <p:nvPr/>
            </p:nvSpPr>
            <p:spPr>
              <a:xfrm>
                <a:off x="-1" y="-2"/>
                <a:ext cx="1321106" cy="323599"/>
              </a:xfrm>
              <a:prstGeom prst="rect">
                <a:avLst/>
              </a:prstGeom>
              <a:solidFill>
                <a:srgbClr val="1EA18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1300218"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288" name="Shape 288"/>
              <p:cNvSpPr/>
              <p:nvPr/>
            </p:nvSpPr>
            <p:spPr>
              <a:xfrm>
                <a:off x="-1" y="41146"/>
                <a:ext cx="1321106" cy="2413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defTabSz="1300218">
                  <a:defRPr b="1" sz="1600">
                    <a:solidFill>
                      <a:srgbClr val="FFFFFF"/>
                    </a:solidFill>
                  </a:defRPr>
                </a:lvl1pPr>
              </a:lstStyle>
              <a:p>
                <a:pPr/>
                <a:r>
                  <a:t>Highlights</a:t>
                </a:r>
              </a:p>
            </p:txBody>
          </p:sp>
        </p:grpSp>
        <p:sp>
          <p:nvSpPr>
            <p:cNvPr id="290" name="Shape 290"/>
            <p:cNvSpPr/>
            <p:nvPr/>
          </p:nvSpPr>
          <p:spPr>
            <a:xfrm>
              <a:off x="0" y="307233"/>
              <a:ext cx="2157991" cy="59991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65007" tIns="65007" rIns="65007" bIns="65007" numCol="1" anchor="t">
              <a:spAutoFit/>
            </a:bodyPr>
            <a:lstStyle/>
            <a:p>
              <a:pPr algn="l" defTabSz="325120">
                <a:spcBef>
                  <a:spcPts val="300"/>
                </a:spcBef>
                <a:defRPr sz="1400">
                  <a:solidFill>
                    <a:srgbClr val="FFFFFF"/>
                  </a:solidFill>
                </a:defRPr>
              </a:pPr>
              <a:r>
                <a:t>What special interests </a:t>
              </a:r>
            </a:p>
            <a:p>
              <a:pPr algn="l" defTabSz="325120">
                <a:spcBef>
                  <a:spcPts val="300"/>
                </a:spcBef>
                <a:defRPr sz="1400">
                  <a:solidFill>
                    <a:srgbClr val="FFFFFF"/>
                  </a:solidFill>
                </a:defRPr>
              </a:pPr>
              <a:r>
                <a:t>hotels can offer</a:t>
              </a:r>
            </a:p>
          </p:txBody>
        </p:sp>
      </p:grpSp>
      <p:grpSp>
        <p:nvGrpSpPr>
          <p:cNvPr id="296" name="Group 296"/>
          <p:cNvGrpSpPr/>
          <p:nvPr/>
        </p:nvGrpSpPr>
        <p:grpSpPr>
          <a:xfrm>
            <a:off x="10230586" y="6109456"/>
            <a:ext cx="2187272" cy="902969"/>
            <a:chOff x="0" y="-1"/>
            <a:chExt cx="2187270" cy="902967"/>
          </a:xfrm>
        </p:grpSpPr>
        <p:grpSp>
          <p:nvGrpSpPr>
            <p:cNvPr id="294" name="Group 294"/>
            <p:cNvGrpSpPr/>
            <p:nvPr/>
          </p:nvGrpSpPr>
          <p:grpSpPr>
            <a:xfrm>
              <a:off x="129476" y="-2"/>
              <a:ext cx="1366067" cy="323596"/>
              <a:chOff x="-1" y="0"/>
              <a:chExt cx="1366066" cy="323595"/>
            </a:xfrm>
          </p:grpSpPr>
          <p:sp>
            <p:nvSpPr>
              <p:cNvPr id="292" name="Shape 292"/>
              <p:cNvSpPr/>
              <p:nvPr/>
            </p:nvSpPr>
            <p:spPr>
              <a:xfrm>
                <a:off x="-2" y="-1"/>
                <a:ext cx="1366068" cy="323597"/>
              </a:xfrm>
              <a:prstGeom prst="rect">
                <a:avLst/>
              </a:prstGeom>
              <a:solidFill>
                <a:srgbClr val="44546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1300218"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293" name="Shape 293"/>
              <p:cNvSpPr/>
              <p:nvPr/>
            </p:nvSpPr>
            <p:spPr>
              <a:xfrm>
                <a:off x="-2" y="22096"/>
                <a:ext cx="1366068" cy="2794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defTabSz="1300218">
                  <a:defRPr b="1" sz="1800">
                    <a:solidFill>
                      <a:srgbClr val="FFFFFF"/>
                    </a:solidFill>
                  </a:defRPr>
                </a:lvl1pPr>
              </a:lstStyle>
              <a:p>
                <a:pPr/>
                <a:r>
                  <a:t>Services</a:t>
                </a:r>
              </a:p>
            </p:txBody>
          </p:sp>
        </p:grpSp>
        <p:sp>
          <p:nvSpPr>
            <p:cNvPr id="295" name="Shape 295"/>
            <p:cNvSpPr/>
            <p:nvPr/>
          </p:nvSpPr>
          <p:spPr>
            <a:xfrm>
              <a:off x="-1" y="341149"/>
              <a:ext cx="2187272" cy="56181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65007" tIns="65007" rIns="65007" bIns="65007" numCol="1" anchor="t">
              <a:spAutoFit/>
            </a:bodyPr>
            <a:lstStyle>
              <a:lvl1pPr algn="l" defTabSz="325120">
                <a:spcBef>
                  <a:spcPts val="300"/>
                </a:spcBef>
                <a:defRPr sz="1400">
                  <a:solidFill>
                    <a:srgbClr val="FFFFFF"/>
                  </a:solidFill>
                </a:defRPr>
              </a:lvl1pPr>
            </a:lstStyle>
            <a:p>
              <a:pPr/>
              <a:r>
                <a:t>What kind of services they can provide</a:t>
              </a:r>
            </a:p>
          </p:txBody>
        </p:sp>
      </p:grpSp>
      <p:grpSp>
        <p:nvGrpSpPr>
          <p:cNvPr id="301" name="Group 301"/>
          <p:cNvGrpSpPr/>
          <p:nvPr/>
        </p:nvGrpSpPr>
        <p:grpSpPr>
          <a:xfrm>
            <a:off x="10233347" y="4110026"/>
            <a:ext cx="2182512" cy="878642"/>
            <a:chOff x="0" y="-1"/>
            <a:chExt cx="2182510" cy="878640"/>
          </a:xfrm>
        </p:grpSpPr>
        <p:grpSp>
          <p:nvGrpSpPr>
            <p:cNvPr id="299" name="Group 299"/>
            <p:cNvGrpSpPr/>
            <p:nvPr/>
          </p:nvGrpSpPr>
          <p:grpSpPr>
            <a:xfrm>
              <a:off x="123799" y="-2"/>
              <a:ext cx="1274126" cy="323597"/>
              <a:chOff x="0" y="0"/>
              <a:chExt cx="1274125" cy="323596"/>
            </a:xfrm>
          </p:grpSpPr>
          <p:sp>
            <p:nvSpPr>
              <p:cNvPr id="297" name="Shape 297"/>
              <p:cNvSpPr/>
              <p:nvPr/>
            </p:nvSpPr>
            <p:spPr>
              <a:xfrm>
                <a:off x="-1" y="-1"/>
                <a:ext cx="1274126" cy="323597"/>
              </a:xfrm>
              <a:prstGeom prst="rect">
                <a:avLst/>
              </a:prstGeom>
              <a:solidFill>
                <a:srgbClr val="BD392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1300218"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298" name="Shape 298"/>
              <p:cNvSpPr/>
              <p:nvPr/>
            </p:nvSpPr>
            <p:spPr>
              <a:xfrm>
                <a:off x="-1" y="22097"/>
                <a:ext cx="1274126" cy="2794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defTabSz="1300218">
                  <a:defRPr b="1" sz="1800">
                    <a:solidFill>
                      <a:srgbClr val="FFFFFF"/>
                    </a:solidFill>
                  </a:defRPr>
                </a:lvl1pPr>
              </a:lstStyle>
              <a:p>
                <a:pPr/>
                <a:r>
                  <a:t>Room Type</a:t>
                </a:r>
              </a:p>
            </p:txBody>
          </p:sp>
        </p:grpSp>
        <p:sp>
          <p:nvSpPr>
            <p:cNvPr id="300" name="Shape 300"/>
            <p:cNvSpPr/>
            <p:nvPr/>
          </p:nvSpPr>
          <p:spPr>
            <a:xfrm>
              <a:off x="-1" y="316822"/>
              <a:ext cx="2182512" cy="56181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65007" tIns="65007" rIns="65007" bIns="65007" numCol="1" anchor="t">
              <a:spAutoFit/>
            </a:bodyPr>
            <a:lstStyle>
              <a:lvl1pPr algn="l" defTabSz="325120">
                <a:spcBef>
                  <a:spcPts val="300"/>
                </a:spcBef>
                <a:defRPr sz="1400">
                  <a:solidFill>
                    <a:srgbClr val="FFFFFF"/>
                  </a:solidFill>
                </a:defRPr>
              </a:lvl1pPr>
            </a:lstStyle>
            <a:p>
              <a:pPr/>
              <a:r>
                <a:t>Mainly about whether non-smoking or not</a:t>
              </a:r>
            </a:p>
          </p:txBody>
        </p:sp>
      </p:grpSp>
      <p:sp>
        <p:nvSpPr>
          <p:cNvPr id="302" name="Shape 302"/>
          <p:cNvSpPr/>
          <p:nvPr/>
        </p:nvSpPr>
        <p:spPr>
          <a:xfrm flipH="1">
            <a:off x="2290590" y="3717876"/>
            <a:ext cx="2395692" cy="279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10800" y="21600"/>
                </a:lnTo>
                <a:lnTo>
                  <a:pt x="10800" y="0"/>
                </a:lnTo>
                <a:lnTo>
                  <a:pt x="21600" y="0"/>
                </a:lnTo>
              </a:path>
            </a:pathLst>
          </a:custGeom>
          <a:ln w="38100">
            <a:solidFill>
              <a:srgbClr val="D9D9D9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 algn="l" defTabSz="1300218">
              <a:defRPr sz="2400">
                <a:solidFill>
                  <a:schemeClr val="accent5"/>
                </a:solidFill>
              </a:defRPr>
            </a:pPr>
          </a:p>
        </p:txBody>
      </p:sp>
      <p:sp>
        <p:nvSpPr>
          <p:cNvPr id="303" name="Shape 303"/>
          <p:cNvSpPr/>
          <p:nvPr/>
        </p:nvSpPr>
        <p:spPr>
          <a:xfrm flipH="1" rot="10800000">
            <a:off x="6208403" y="4271826"/>
            <a:ext cx="4148747" cy="15047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10800" y="0"/>
                </a:lnTo>
                <a:lnTo>
                  <a:pt x="10800" y="21600"/>
                </a:lnTo>
                <a:lnTo>
                  <a:pt x="21600" y="21600"/>
                </a:lnTo>
              </a:path>
            </a:pathLst>
          </a:custGeom>
          <a:ln w="38100">
            <a:solidFill>
              <a:srgbClr val="FFFFFF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 algn="l" defTabSz="1300218"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304" name="Shape 304"/>
          <p:cNvSpPr/>
          <p:nvPr/>
        </p:nvSpPr>
        <p:spPr>
          <a:xfrm>
            <a:off x="9612454" y="6271257"/>
            <a:ext cx="747615" cy="10807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4931" y="21600"/>
                </a:lnTo>
                <a:lnTo>
                  <a:pt x="4931" y="0"/>
                </a:lnTo>
                <a:lnTo>
                  <a:pt x="21600" y="0"/>
                </a:lnTo>
              </a:path>
            </a:pathLst>
          </a:custGeom>
          <a:ln w="38100">
            <a:solidFill>
              <a:srgbClr val="85888D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grpSp>
        <p:nvGrpSpPr>
          <p:cNvPr id="307" name="Group 307"/>
          <p:cNvGrpSpPr/>
          <p:nvPr/>
        </p:nvGrpSpPr>
        <p:grpSpPr>
          <a:xfrm>
            <a:off x="3217459" y="473504"/>
            <a:ext cx="6591846" cy="1928367"/>
            <a:chOff x="-1" y="0"/>
            <a:chExt cx="6591844" cy="1928366"/>
          </a:xfrm>
        </p:grpSpPr>
        <p:sp>
          <p:nvSpPr>
            <p:cNvPr id="305" name="Shape 305"/>
            <p:cNvSpPr/>
            <p:nvPr/>
          </p:nvSpPr>
          <p:spPr>
            <a:xfrm>
              <a:off x="-2" y="-1"/>
              <a:ext cx="6591846" cy="19283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4383" tIns="24383" rIns="24383" bIns="24383" numCol="1" anchor="t">
              <a:spAutoFit/>
            </a:bodyPr>
            <a:lstStyle>
              <a:lvl1pPr defTabSz="1300218">
                <a:defRPr b="1" sz="6200">
                  <a:solidFill>
                    <a:srgbClr val="FFFFFF"/>
                  </a:solidFill>
                </a:defRPr>
              </a:lvl1pPr>
            </a:lstStyle>
            <a:p>
              <a:pPr/>
              <a:r>
                <a:t>Retrieve the hotel info</a:t>
              </a:r>
            </a:p>
          </p:txBody>
        </p:sp>
        <p:sp>
          <p:nvSpPr>
            <p:cNvPr id="306" name="Shape 306"/>
            <p:cNvSpPr/>
            <p:nvPr/>
          </p:nvSpPr>
          <p:spPr>
            <a:xfrm>
              <a:off x="2881777" y="1085482"/>
              <a:ext cx="828289" cy="48769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300218">
                <a:defRPr sz="2400">
                  <a:solidFill>
                    <a:srgbClr val="9BBB5C"/>
                  </a:solidFill>
                </a:defRPr>
              </a:pPr>
            </a:p>
          </p:txBody>
        </p:sp>
      </p:grpSp>
      <p:pic>
        <p:nvPicPr>
          <p:cNvPr id="308" name="image4.png"/>
          <p:cNvPicPr>
            <a:picLocks noChangeAspect="1"/>
          </p:cNvPicPr>
          <p:nvPr/>
        </p:nvPicPr>
        <p:blipFill>
          <a:blip r:embed="rId2">
            <a:alphaModFix amt="63756"/>
            <a:extLst/>
          </a:blip>
          <a:stretch>
            <a:fillRect/>
          </a:stretch>
        </p:blipFill>
        <p:spPr>
          <a:xfrm>
            <a:off x="2834895" y="2618668"/>
            <a:ext cx="6939484" cy="52410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0" advTm="2000" p14:dur="1200">
        <p:push dir="u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Class="entr" nodeType="afterEffect" presetSubtype="8" presetID="2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2" dur="5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Class="entr" nodeType="after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6" dur="5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Class="entr" nodeType="afterEffect" presetSubtype="2" presetID="2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in">
                                      <p:cBhvr>
                                        <p:cTn id="20" dur="5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0"/>
                            </p:stCondLst>
                            <p:childTnLst>
                              <p:par>
                                <p:cTn id="22" presetClass="entr" nodeType="afterEffect" presetID="9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4" dur="5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Class="entr" nodeType="afterEffect" presetSubtype="2" presetID="22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in">
                                      <p:cBhvr>
                                        <p:cTn id="28" dur="5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500"/>
                            </p:stCondLst>
                            <p:childTnLst>
                              <p:par>
                                <p:cTn id="30" presetClass="entr" nodeType="afterEffect" presetID="9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2" dur="5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02" grpId="2"/>
      <p:bldP build="whole" bldLvl="1" animBg="1" rev="0" advAuto="0" spid="304" grpId="4"/>
      <p:bldP build="whole" bldLvl="1" animBg="1" rev="0" advAuto="0" spid="301" grpId="7"/>
      <p:bldP build="whole" bldLvl="1" animBg="1" rev="0" advAuto="0" spid="291" grpId="3"/>
      <p:bldP build="whole" bldLvl="1" animBg="1" rev="0" advAuto="0" spid="296" grpId="5"/>
      <p:bldP build="whole" bldLvl="1" animBg="1" rev="0" advAuto="0" spid="303" grpId="6"/>
      <p:bldP build="whole" bldLvl="1" animBg="1" rev="0" advAuto="0" spid="307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0" name="Table 310"/>
          <p:cNvGraphicFramePr/>
          <p:nvPr/>
        </p:nvGraphicFramePr>
        <p:xfrm>
          <a:off x="3185984" y="330200"/>
          <a:ext cx="11114862" cy="10732517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876300"/>
                <a:gridCol w="876300"/>
                <a:gridCol w="876300"/>
                <a:gridCol w="876300"/>
                <a:gridCol w="876300"/>
                <a:gridCol w="876300"/>
                <a:gridCol w="876300"/>
                <a:gridCol w="876300"/>
              </a:tblGrid>
              <a:tr h="540942">
                <a:tc>
                  <a:txBody>
                    <a:bodyPr/>
                    <a:lstStyle/>
                    <a:p>
                      <a:pPr defTabSz="914400">
                        <a:defRPr sz="2600"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b="1"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area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b="1"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highlight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b="1"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id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b="1"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postcode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b="1"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price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b="1"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reviews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b="1"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street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1582521">
                <a:tc>
                  <a:txBody>
                    <a:bodyPr/>
                    <a:lstStyle/>
                    <a:p>
                      <a:pPr algn="r" defTabSz="914400"/>
                      <a:r>
                        <a:rPr b="1"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Saladan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Pool*Restaurant*Beachfront*Room Service*Fitnes...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property_499913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81150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700">
                          <a:sym typeface="Helvetica"/>
                        </a:defRPr>
                      </a:pPr>
                      <a:r>
                        <a:t>146−</a:t>
                      </a:r>
                      <a:endParaRPr>
                        <a:latin typeface="+mj-lt"/>
                        <a:ea typeface="+mj-ea"/>
                        <a:cs typeface="+mj-cs"/>
                        <a:sym typeface="Helvetica Neue"/>
                      </a:endParaRPr>
                    </a:p>
                    <a:p>
                      <a:pPr algn="l" defTabSz="914400">
                        <a:defRPr sz="1400">
                          <a:latin typeface="+mj-lt"/>
                          <a:ea typeface="+mj-ea"/>
                          <a:cs typeface="+mj-cs"/>
                          <a:sym typeface="Helvetica Neue"/>
                        </a:defRPr>
                      </a:pPr>
                      <a:r>
                        <a:t>957 (Based on Average Rates for a Stan...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1,215 Reviews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272 Moo 3 Phra-Ae Beach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1582521">
                <a:tc>
                  <a:txBody>
                    <a:bodyPr/>
                    <a:lstStyle/>
                    <a:p>
                      <a:pPr algn="r" defTabSz="914400"/>
                      <a:r>
                        <a:rPr b="1"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Pool*Room Service*Restaurant*Fitness Center wi...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property_302953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81150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700">
                          <a:sym typeface="Helvetica"/>
                        </a:defRPr>
                      </a:pPr>
                      <a:r>
                        <a:t>116−</a:t>
                      </a:r>
                      <a:endParaRPr>
                        <a:latin typeface="+mj-lt"/>
                        <a:ea typeface="+mj-ea"/>
                        <a:cs typeface="+mj-cs"/>
                        <a:sym typeface="Helvetica Neue"/>
                      </a:endParaRPr>
                    </a:p>
                    <a:p>
                      <a:pPr algn="l" defTabSz="914400">
                        <a:defRPr sz="1400">
                          <a:latin typeface="+mj-lt"/>
                          <a:ea typeface="+mj-ea"/>
                          <a:cs typeface="+mj-cs"/>
                          <a:sym typeface="Helvetica Neue"/>
                        </a:defRPr>
                      </a:pPr>
                      <a:r>
                        <a:t>554 (Based on Average Rates for a Stan...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1,779 Reviews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99 Moo 5, Ba Kan Tiang Beach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1785721">
                <a:tc>
                  <a:txBody>
                    <a:bodyPr/>
                    <a:lstStyle/>
                    <a:p>
                      <a:pPr algn="r" defTabSz="914400"/>
                      <a:r>
                        <a:rPr b="1"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Free High Speed Internet ( WiFi )*Pool*Room Se...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property_4061895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81180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700">
                          <a:sym typeface="Helvetica"/>
                        </a:defRPr>
                      </a:pPr>
                      <a:r>
                        <a:t>56−</a:t>
                      </a:r>
                      <a:endParaRPr>
                        <a:latin typeface="+mj-lt"/>
                        <a:ea typeface="+mj-ea"/>
                        <a:cs typeface="+mj-cs"/>
                        <a:sym typeface="Helvetica Neue"/>
                      </a:endParaRPr>
                    </a:p>
                    <a:p>
                      <a:pPr algn="l" defTabSz="914400">
                        <a:defRPr sz="1400">
                          <a:latin typeface="+mj-lt"/>
                          <a:ea typeface="+mj-ea"/>
                          <a:cs typeface="+mj-cs"/>
                          <a:sym typeface="Helvetica Neue"/>
                        </a:defRPr>
                      </a:pPr>
                      <a:r>
                        <a:t>184 (Based on Average Rates for a Stand...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1,042 Reviews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550 Soi Aonang 11/1, Moo 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1582521">
                <a:tc>
                  <a:txBody>
                    <a:bodyPr/>
                    <a:lstStyle/>
                    <a:p>
                      <a:pPr algn="r" defTabSz="914400"/>
                      <a:r>
                        <a:rPr b="1"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3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Pool*Beachfront*Restaurant*Room Service*Free H...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property_447359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81180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700">
                          <a:sym typeface="Helvetica"/>
                        </a:defRPr>
                      </a:pPr>
                      <a:r>
                        <a:t>157−</a:t>
                      </a:r>
                      <a:endParaRPr>
                        <a:latin typeface="+mj-lt"/>
                        <a:ea typeface="+mj-ea"/>
                        <a:cs typeface="+mj-cs"/>
                        <a:sym typeface="Helvetica Neue"/>
                      </a:endParaRPr>
                    </a:p>
                    <a:p>
                      <a:pPr algn="l" defTabSz="914400">
                        <a:defRPr sz="1400">
                          <a:latin typeface="+mj-lt"/>
                          <a:ea typeface="+mj-ea"/>
                          <a:cs typeface="+mj-cs"/>
                          <a:sym typeface="Helvetica Neue"/>
                        </a:defRPr>
                      </a:pPr>
                      <a:r>
                        <a:t>446 (Based on Average Rates for a Stan...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1,426 Reviews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123 Moo 3, Tumbol Nongtalay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1582521">
                <a:tc>
                  <a:txBody>
                    <a:bodyPr/>
                    <a:lstStyle/>
                    <a:p>
                      <a:pPr algn="r" defTabSz="914400"/>
                      <a:r>
                        <a:rPr b="1"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4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Amphoe Muang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Pool*Room Service*Restaurant*Fitness Center wi...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property_302771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81000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700">
                          <a:sym typeface="Helvetica"/>
                        </a:defRPr>
                      </a:pPr>
                      <a:r>
                        <a:t>310−</a:t>
                      </a:r>
                      <a:endParaRPr>
                        <a:latin typeface="+mj-lt"/>
                        <a:ea typeface="+mj-ea"/>
                        <a:cs typeface="+mj-cs"/>
                        <a:sym typeface="Helvetica Neue"/>
                      </a:endParaRPr>
                    </a:p>
                    <a:p>
                      <a:pPr algn="l" defTabSz="914400">
                        <a:defRPr sz="1400">
                          <a:latin typeface="+mj-lt"/>
                          <a:ea typeface="+mj-ea"/>
                          <a:cs typeface="+mj-cs"/>
                          <a:sym typeface="Helvetica Neue"/>
                        </a:defRPr>
                      </a:pPr>
                      <a:r>
                        <a:t>1,039 (Based on Average Rates for a St...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1,452 Reviews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214 Moo 2, Tambon Ao-Nang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0" advTm="3000" p14:dur="1200">
        <p:push dir="u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6" name="Group 316"/>
          <p:cNvGrpSpPr/>
          <p:nvPr/>
        </p:nvGrpSpPr>
        <p:grpSpPr>
          <a:xfrm>
            <a:off x="769243" y="3539658"/>
            <a:ext cx="2157992" cy="1669152"/>
            <a:chOff x="0" y="0"/>
            <a:chExt cx="2157990" cy="1669150"/>
          </a:xfrm>
        </p:grpSpPr>
        <p:grpSp>
          <p:nvGrpSpPr>
            <p:cNvPr id="314" name="Group 314"/>
            <p:cNvGrpSpPr/>
            <p:nvPr/>
          </p:nvGrpSpPr>
          <p:grpSpPr>
            <a:xfrm>
              <a:off x="139232" y="-1"/>
              <a:ext cx="1321106" cy="323597"/>
              <a:chOff x="0" y="0"/>
              <a:chExt cx="1321105" cy="323596"/>
            </a:xfrm>
          </p:grpSpPr>
          <p:sp>
            <p:nvSpPr>
              <p:cNvPr id="312" name="Shape 312"/>
              <p:cNvSpPr/>
              <p:nvPr/>
            </p:nvSpPr>
            <p:spPr>
              <a:xfrm>
                <a:off x="-1" y="-1"/>
                <a:ext cx="1321106" cy="323597"/>
              </a:xfrm>
              <a:prstGeom prst="rect">
                <a:avLst/>
              </a:prstGeom>
              <a:solidFill>
                <a:srgbClr val="1EA18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1300218"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313" name="Shape 313"/>
              <p:cNvSpPr/>
              <p:nvPr/>
            </p:nvSpPr>
            <p:spPr>
              <a:xfrm>
                <a:off x="-1" y="41146"/>
                <a:ext cx="1321106" cy="2413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defTabSz="1300218">
                  <a:defRPr b="1" sz="1600">
                    <a:solidFill>
                      <a:srgbClr val="FFFFFF"/>
                    </a:solidFill>
                  </a:defRPr>
                </a:lvl1pPr>
              </a:lstStyle>
              <a:p>
                <a:pPr/>
                <a:r>
                  <a:t>rating</a:t>
                </a:r>
              </a:p>
            </p:txBody>
          </p:sp>
        </p:grpSp>
        <p:sp>
          <p:nvSpPr>
            <p:cNvPr id="315" name="Shape 315"/>
            <p:cNvSpPr/>
            <p:nvPr/>
          </p:nvSpPr>
          <p:spPr>
            <a:xfrm>
              <a:off x="0" y="307233"/>
              <a:ext cx="2157991" cy="136191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65007" tIns="65007" rIns="65007" bIns="65007" numCol="1" anchor="t">
              <a:spAutoFit/>
            </a:bodyPr>
            <a:lstStyle/>
            <a:p>
              <a:pPr algn="l" defTabSz="325120">
                <a:spcBef>
                  <a:spcPts val="300"/>
                </a:spcBef>
                <a:defRPr sz="1400">
                  <a:solidFill>
                    <a:srgbClr val="FFFFFF"/>
                  </a:solidFill>
                </a:defRPr>
              </a:pPr>
              <a:r>
                <a:t>The ratings of a group </a:t>
              </a:r>
            </a:p>
            <a:p>
              <a:pPr algn="l" defTabSz="325120">
                <a:spcBef>
                  <a:spcPts val="300"/>
                </a:spcBef>
                <a:defRPr sz="1400">
                  <a:solidFill>
                    <a:srgbClr val="FFFFFF"/>
                  </a:solidFill>
                </a:defRPr>
              </a:pPr>
              <a:r>
                <a:t>of persons for specific</a:t>
              </a:r>
            </a:p>
            <a:p>
              <a:pPr algn="l" defTabSz="325120">
                <a:spcBef>
                  <a:spcPts val="300"/>
                </a:spcBef>
                <a:defRPr sz="1400">
                  <a:solidFill>
                    <a:srgbClr val="FFFFFF"/>
                  </a:solidFill>
                </a:defRPr>
              </a:pPr>
              <a:r>
                <a:t>purposes, in specific</a:t>
              </a:r>
            </a:p>
            <a:p>
              <a:pPr algn="l" defTabSz="325120">
                <a:spcBef>
                  <a:spcPts val="300"/>
                </a:spcBef>
                <a:defRPr sz="1400">
                  <a:solidFill>
                    <a:srgbClr val="FFFFFF"/>
                  </a:solidFill>
                </a:defRPr>
              </a:pPr>
              <a:r>
                <a:t>seasons and of specific</a:t>
              </a:r>
            </a:p>
            <a:p>
              <a:pPr algn="l" defTabSz="325120">
                <a:spcBef>
                  <a:spcPts val="300"/>
                </a:spcBef>
                <a:defRPr sz="1400">
                  <a:solidFill>
                    <a:srgbClr val="FFFFFF"/>
                  </a:solidFill>
                </a:defRPr>
              </a:pPr>
              <a:r>
                <a:t>travel types</a:t>
              </a:r>
            </a:p>
          </p:txBody>
        </p:sp>
      </p:grpSp>
      <p:grpSp>
        <p:nvGrpSpPr>
          <p:cNvPr id="321" name="Group 321"/>
          <p:cNvGrpSpPr/>
          <p:nvPr/>
        </p:nvGrpSpPr>
        <p:grpSpPr>
          <a:xfrm>
            <a:off x="10599266" y="6109456"/>
            <a:ext cx="2187271" cy="687071"/>
            <a:chOff x="0" y="-1"/>
            <a:chExt cx="2187270" cy="687069"/>
          </a:xfrm>
        </p:grpSpPr>
        <p:grpSp>
          <p:nvGrpSpPr>
            <p:cNvPr id="319" name="Group 319"/>
            <p:cNvGrpSpPr/>
            <p:nvPr/>
          </p:nvGrpSpPr>
          <p:grpSpPr>
            <a:xfrm>
              <a:off x="129476" y="-2"/>
              <a:ext cx="1366067" cy="323598"/>
              <a:chOff x="-1" y="-1"/>
              <a:chExt cx="1366066" cy="323597"/>
            </a:xfrm>
          </p:grpSpPr>
          <p:sp>
            <p:nvSpPr>
              <p:cNvPr id="317" name="Shape 317"/>
              <p:cNvSpPr/>
              <p:nvPr/>
            </p:nvSpPr>
            <p:spPr>
              <a:xfrm>
                <a:off x="-2" y="-2"/>
                <a:ext cx="1366068" cy="323599"/>
              </a:xfrm>
              <a:prstGeom prst="rect">
                <a:avLst/>
              </a:prstGeom>
              <a:solidFill>
                <a:srgbClr val="44546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1300218"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318" name="Shape 318"/>
              <p:cNvSpPr/>
              <p:nvPr/>
            </p:nvSpPr>
            <p:spPr>
              <a:xfrm>
                <a:off x="-2" y="22096"/>
                <a:ext cx="1366068" cy="2794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defTabSz="1300218">
                  <a:defRPr b="1" sz="1800">
                    <a:solidFill>
                      <a:srgbClr val="FFFFFF"/>
                    </a:solidFill>
                  </a:defRPr>
                </a:lvl1pPr>
              </a:lstStyle>
              <a:p>
                <a:pPr/>
                <a:r>
                  <a:t>Time of year</a:t>
                </a:r>
              </a:p>
            </p:txBody>
          </p:sp>
        </p:grpSp>
        <p:sp>
          <p:nvSpPr>
            <p:cNvPr id="320" name="Shape 320"/>
            <p:cNvSpPr/>
            <p:nvPr/>
          </p:nvSpPr>
          <p:spPr>
            <a:xfrm>
              <a:off x="-1" y="341151"/>
              <a:ext cx="2187272" cy="34591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65007" tIns="65007" rIns="65007" bIns="65007" numCol="1" anchor="t">
              <a:spAutoFit/>
            </a:bodyPr>
            <a:lstStyle>
              <a:lvl1pPr algn="l" defTabSz="325120">
                <a:spcBef>
                  <a:spcPts val="300"/>
                </a:spcBef>
                <a:defRPr sz="1400">
                  <a:solidFill>
                    <a:srgbClr val="FFFFFF"/>
                  </a:solidFill>
                </a:defRPr>
              </a:lvl1pPr>
            </a:lstStyle>
            <a:p>
              <a:pPr/>
              <a:r>
                <a:t>Seasons in a year</a:t>
              </a:r>
            </a:p>
          </p:txBody>
        </p:sp>
      </p:grpSp>
      <p:grpSp>
        <p:nvGrpSpPr>
          <p:cNvPr id="326" name="Group 326"/>
          <p:cNvGrpSpPr/>
          <p:nvPr/>
        </p:nvGrpSpPr>
        <p:grpSpPr>
          <a:xfrm>
            <a:off x="10601647" y="4026060"/>
            <a:ext cx="2182512" cy="878641"/>
            <a:chOff x="0" y="-1"/>
            <a:chExt cx="2182510" cy="878640"/>
          </a:xfrm>
        </p:grpSpPr>
        <p:grpSp>
          <p:nvGrpSpPr>
            <p:cNvPr id="324" name="Group 324"/>
            <p:cNvGrpSpPr/>
            <p:nvPr/>
          </p:nvGrpSpPr>
          <p:grpSpPr>
            <a:xfrm>
              <a:off x="123799" y="-2"/>
              <a:ext cx="1274126" cy="323597"/>
              <a:chOff x="0" y="0"/>
              <a:chExt cx="1274125" cy="323596"/>
            </a:xfrm>
          </p:grpSpPr>
          <p:sp>
            <p:nvSpPr>
              <p:cNvPr id="322" name="Shape 322"/>
              <p:cNvSpPr/>
              <p:nvPr/>
            </p:nvSpPr>
            <p:spPr>
              <a:xfrm>
                <a:off x="-1" y="-1"/>
                <a:ext cx="1274126" cy="323597"/>
              </a:xfrm>
              <a:prstGeom prst="rect">
                <a:avLst/>
              </a:prstGeom>
              <a:solidFill>
                <a:srgbClr val="BD392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1300218"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323" name="Shape 323"/>
              <p:cNvSpPr/>
              <p:nvPr/>
            </p:nvSpPr>
            <p:spPr>
              <a:xfrm>
                <a:off x="-1" y="22097"/>
                <a:ext cx="1274126" cy="2794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defTabSz="1300218">
                  <a:defRPr b="1" sz="1800">
                    <a:solidFill>
                      <a:srgbClr val="FFFFFF"/>
                    </a:solidFill>
                  </a:defRPr>
                </a:lvl1pPr>
              </a:lstStyle>
              <a:p>
                <a:pPr/>
                <a:r>
                  <a:t>languages</a:t>
                </a:r>
              </a:p>
            </p:txBody>
          </p:sp>
        </p:grpSp>
        <p:sp>
          <p:nvSpPr>
            <p:cNvPr id="325" name="Shape 325"/>
            <p:cNvSpPr/>
            <p:nvPr/>
          </p:nvSpPr>
          <p:spPr>
            <a:xfrm>
              <a:off x="-1" y="316822"/>
              <a:ext cx="2182512" cy="56181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65007" tIns="65007" rIns="65007" bIns="65007" numCol="1" anchor="t">
              <a:spAutoFit/>
            </a:bodyPr>
            <a:lstStyle>
              <a:lvl1pPr algn="l" defTabSz="325120">
                <a:spcBef>
                  <a:spcPts val="300"/>
                </a:spcBef>
                <a:defRPr sz="1400">
                  <a:solidFill>
                    <a:srgbClr val="FFFFFF"/>
                  </a:solidFill>
                </a:defRPr>
              </a:lvl1pPr>
            </a:lstStyle>
            <a:p>
              <a:pPr/>
              <a:r>
                <a:t>literally tell the nationality of the tourists</a:t>
              </a:r>
            </a:p>
          </p:txBody>
        </p:sp>
      </p:grpSp>
      <p:grpSp>
        <p:nvGrpSpPr>
          <p:cNvPr id="331" name="Group 331"/>
          <p:cNvGrpSpPr/>
          <p:nvPr/>
        </p:nvGrpSpPr>
        <p:grpSpPr>
          <a:xfrm>
            <a:off x="5666456" y="8196337"/>
            <a:ext cx="2356401" cy="871863"/>
            <a:chOff x="0" y="-2"/>
            <a:chExt cx="2356399" cy="871862"/>
          </a:xfrm>
        </p:grpSpPr>
        <p:grpSp>
          <p:nvGrpSpPr>
            <p:cNvPr id="329" name="Group 329"/>
            <p:cNvGrpSpPr/>
            <p:nvPr/>
          </p:nvGrpSpPr>
          <p:grpSpPr>
            <a:xfrm>
              <a:off x="134532" y="-3"/>
              <a:ext cx="1333619" cy="323599"/>
              <a:chOff x="0" y="-1"/>
              <a:chExt cx="1333618" cy="323597"/>
            </a:xfrm>
          </p:grpSpPr>
          <p:sp>
            <p:nvSpPr>
              <p:cNvPr id="327" name="Shape 327"/>
              <p:cNvSpPr/>
              <p:nvPr/>
            </p:nvSpPr>
            <p:spPr>
              <a:xfrm>
                <a:off x="-1" y="-2"/>
                <a:ext cx="1333619" cy="323599"/>
              </a:xfrm>
              <a:prstGeom prst="rect">
                <a:avLst/>
              </a:prstGeom>
              <a:solidFill>
                <a:srgbClr val="F29B2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1300218"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328" name="Shape 328"/>
              <p:cNvSpPr/>
              <p:nvPr/>
            </p:nvSpPr>
            <p:spPr>
              <a:xfrm>
                <a:off x="-1" y="41146"/>
                <a:ext cx="1333619" cy="2413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defTabSz="1300218">
                  <a:defRPr b="1" sz="1600">
                    <a:solidFill>
                      <a:srgbClr val="FFFFFF"/>
                    </a:solidFill>
                  </a:defRPr>
                </a:lvl1pPr>
              </a:lstStyle>
              <a:p>
                <a:pPr/>
                <a:r>
                  <a:t>Travel type</a:t>
                </a:r>
              </a:p>
            </p:txBody>
          </p:sp>
        </p:grpSp>
        <p:sp>
          <p:nvSpPr>
            <p:cNvPr id="330" name="Shape 330"/>
            <p:cNvSpPr/>
            <p:nvPr/>
          </p:nvSpPr>
          <p:spPr>
            <a:xfrm>
              <a:off x="0" y="310044"/>
              <a:ext cx="2356400" cy="56181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65007" tIns="65007" rIns="65007" bIns="65007" numCol="1" anchor="t">
              <a:spAutoFit/>
            </a:bodyPr>
            <a:lstStyle>
              <a:lvl1pPr algn="l" defTabSz="325120">
                <a:spcBef>
                  <a:spcPts val="300"/>
                </a:spcBef>
                <a:defRPr sz="1400">
                  <a:solidFill>
                    <a:srgbClr val="FFFFFF"/>
                  </a:solidFill>
                </a:defRPr>
              </a:lvl1pPr>
            </a:lstStyle>
            <a:p>
              <a:pPr/>
              <a:r>
                <a:t>What the purposes of this travel</a:t>
              </a:r>
            </a:p>
          </p:txBody>
        </p:sp>
      </p:grpSp>
      <p:sp>
        <p:nvSpPr>
          <p:cNvPr id="332" name="Shape 332"/>
          <p:cNvSpPr/>
          <p:nvPr/>
        </p:nvSpPr>
        <p:spPr>
          <a:xfrm flipH="1" rot="16200000">
            <a:off x="5150839" y="6815366"/>
            <a:ext cx="2156277" cy="5538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10800" y="0"/>
                </a:lnTo>
                <a:lnTo>
                  <a:pt x="10800" y="21600"/>
                </a:lnTo>
                <a:lnTo>
                  <a:pt x="21600" y="21600"/>
                </a:lnTo>
              </a:path>
            </a:pathLst>
          </a:custGeom>
          <a:ln w="38100">
            <a:solidFill>
              <a:srgbClr val="D9D9D9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 algn="l" defTabSz="1300218"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333" name="Shape 333"/>
          <p:cNvSpPr/>
          <p:nvPr/>
        </p:nvSpPr>
        <p:spPr>
          <a:xfrm flipH="1">
            <a:off x="2290590" y="3717876"/>
            <a:ext cx="686003" cy="18902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10800" y="21600"/>
                </a:lnTo>
                <a:lnTo>
                  <a:pt x="10800" y="0"/>
                </a:lnTo>
                <a:lnTo>
                  <a:pt x="21600" y="0"/>
                </a:lnTo>
              </a:path>
            </a:pathLst>
          </a:custGeom>
          <a:ln w="38100">
            <a:solidFill>
              <a:srgbClr val="D9D9D9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 algn="l" defTabSz="1300218">
              <a:defRPr sz="2400">
                <a:solidFill>
                  <a:schemeClr val="accent5"/>
                </a:solidFill>
              </a:defRPr>
            </a:pPr>
          </a:p>
        </p:txBody>
      </p:sp>
      <p:sp>
        <p:nvSpPr>
          <p:cNvPr id="334" name="Shape 334"/>
          <p:cNvSpPr/>
          <p:nvPr/>
        </p:nvSpPr>
        <p:spPr>
          <a:xfrm flipH="1" rot="10800000">
            <a:off x="9085102" y="4271826"/>
            <a:ext cx="1584637" cy="3871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10800" y="0"/>
                </a:lnTo>
                <a:lnTo>
                  <a:pt x="10800" y="21600"/>
                </a:lnTo>
                <a:lnTo>
                  <a:pt x="21600" y="21600"/>
                </a:lnTo>
              </a:path>
            </a:pathLst>
          </a:custGeom>
          <a:ln w="38100">
            <a:solidFill>
              <a:srgbClr val="FFFFFF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 algn="l" defTabSz="1300218"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335" name="Shape 335"/>
          <p:cNvSpPr/>
          <p:nvPr/>
        </p:nvSpPr>
        <p:spPr>
          <a:xfrm>
            <a:off x="7435494" y="5652291"/>
            <a:ext cx="3259239" cy="6489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4931" y="0"/>
                </a:lnTo>
                <a:lnTo>
                  <a:pt x="4931" y="21600"/>
                </a:lnTo>
                <a:lnTo>
                  <a:pt x="21600" y="21600"/>
                </a:lnTo>
              </a:path>
            </a:pathLst>
          </a:custGeom>
          <a:ln w="38100">
            <a:solidFill>
              <a:srgbClr val="85888D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pic>
        <p:nvPicPr>
          <p:cNvPr id="336" name="image3.png"/>
          <p:cNvPicPr>
            <a:picLocks noChangeAspect="1"/>
          </p:cNvPicPr>
          <p:nvPr/>
        </p:nvPicPr>
        <p:blipFill>
          <a:blip r:embed="rId2">
            <a:alphaModFix amt="72101"/>
            <a:extLst/>
          </a:blip>
          <a:stretch>
            <a:fillRect/>
          </a:stretch>
        </p:blipFill>
        <p:spPr>
          <a:xfrm>
            <a:off x="2735770" y="1501232"/>
            <a:ext cx="7533262" cy="518183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0" advTm="3000" p14:dur="1200">
        <p14:prism dir="l" isContent="0" isInverted="1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50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Class="entr" nodeType="after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1" dur="5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Class="entr" nodeType="afterEffect" presetSubtype="4" presetID="2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15" dur="500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Class="entr" nodeType="afterEffect" presetID="9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9" dur="500"/>
                                        <p:tgtEl>
                                          <p:spTgt spid="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Class="entr" nodeType="afterEffect" presetSubtype="2" presetID="22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in">
                                      <p:cBhvr>
                                        <p:cTn id="23" dur="500"/>
                                        <p:tgtEl>
                                          <p:spTgt spid="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Class="entr" nodeType="afterEffect" presetID="9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7" dur="5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Class="entr" nodeType="afterEffect" presetSubtype="2" presetID="22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in">
                                      <p:cBhvr>
                                        <p:cTn id="31" dur="500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Class="entr" nodeType="afterEffect" presetID="9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5" dur="5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16" grpId="2"/>
      <p:bldP build="whole" bldLvl="1" animBg="1" rev="0" advAuto="0" spid="334" grpId="7"/>
      <p:bldP build="whole" bldLvl="1" animBg="1" rev="0" advAuto="0" spid="321" grpId="6"/>
      <p:bldP build="whole" bldLvl="1" animBg="1" rev="0" advAuto="0" spid="331" grpId="4"/>
      <p:bldP build="whole" bldLvl="1" animBg="1" rev="0" advAuto="0" spid="335" grpId="5"/>
      <p:bldP build="whole" bldLvl="1" animBg="1" rev="0" advAuto="0" spid="332" grpId="3"/>
      <p:bldP build="whole" bldLvl="1" animBg="1" rev="0" advAuto="0" spid="326" grpId="8"/>
      <p:bldP build="whole" bldLvl="1" animBg="1" rev="0" advAuto="0" spid="333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8" name="Table 338"/>
          <p:cNvGraphicFramePr/>
          <p:nvPr/>
        </p:nvGraphicFramePr>
        <p:xfrm>
          <a:off x="870826" y="921639"/>
          <a:ext cx="11606974" cy="11611560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1159427"/>
                <a:gridCol w="1159427"/>
                <a:gridCol w="1159427"/>
                <a:gridCol w="1159427"/>
                <a:gridCol w="1159427"/>
                <a:gridCol w="1159427"/>
                <a:gridCol w="1159427"/>
                <a:gridCol w="1159427"/>
                <a:gridCol w="1159427"/>
                <a:gridCol w="1159427"/>
              </a:tblGrid>
              <a:tr h="533348">
                <a:tc>
                  <a:txBody>
                    <a:bodyPr/>
                    <a:lstStyle/>
                    <a:p>
                      <a:pPr defTabSz="914400">
                        <a:defRPr sz="2600"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b="1"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b="1"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b="1"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3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b="1"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4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b="1"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5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b="1"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id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b="1"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language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b="1"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purpose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b="1"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season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922121">
                <a:tc>
                  <a:txBody>
                    <a:bodyPr/>
                    <a:lstStyle/>
                    <a:p>
                      <a:pPr algn="r" defTabSz="914400"/>
                      <a:r>
                        <a:rPr b="1"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4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property_499913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taplc_prodp13n_hr_sur_review_filter_controls_0...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taplc_prodp13n_hr_sur_review_filter_controls_0...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taplc_prodp13n_hr_sur_review_filter_controls_0...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922121">
                <a:tc>
                  <a:txBody>
                    <a:bodyPr/>
                    <a:lstStyle/>
                    <a:p>
                      <a:pPr algn="r" defTabSz="914400"/>
                      <a:r>
                        <a:rPr b="1"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property_499913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taplc_prodp13n_hr_sur_review_filter_controls_0...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taplc_prodp13n_hr_sur_review_filter_controls_0...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taplc_prodp13n_hr_sur_review_filter_controls_0...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922121">
                <a:tc>
                  <a:txBody>
                    <a:bodyPr/>
                    <a:lstStyle/>
                    <a:p>
                      <a:pPr algn="r" defTabSz="914400"/>
                      <a:r>
                        <a:rPr b="1"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property_499913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taplc_prodp13n_hr_sur_review_filter_controls_0...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taplc_prodp13n_hr_sur_review_filter_controls_0...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taplc_prodp13n_hr_sur_review_filter_controls_0...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922121">
                <a:tc>
                  <a:txBody>
                    <a:bodyPr/>
                    <a:lstStyle/>
                    <a:p>
                      <a:pPr algn="r" defTabSz="914400"/>
                      <a:r>
                        <a:rPr b="1"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10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property_499913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taplc_prodp13n_hr_sur_review_filter_controls_0...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taplc_prodp13n_hr_sur_review_filter_controls_0...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taplc_prodp13n_hr_sur_review_filter_controls_0...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922121">
                <a:tc>
                  <a:txBody>
                    <a:bodyPr/>
                    <a:lstStyle/>
                    <a:p>
                      <a:pPr algn="r" defTabSz="914400"/>
                      <a:r>
                        <a:rPr b="1"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property_499913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taplc_prodp13n_hr_sur_review_filter_controls_0...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taplc_prodp13n_hr_sur_review_filter_controls_0...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taplc_prodp13n_hr_sur_review_filter_controls_0...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922121">
                <a:tc>
                  <a:txBody>
                    <a:bodyPr/>
                    <a:lstStyle/>
                    <a:p>
                      <a:pPr algn="r" defTabSz="914400"/>
                      <a:r>
                        <a:rPr b="1"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property_499913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taplc_prodp13n_hr_sur_review_filter_controls_0...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taplc_prodp13n_hr_sur_review_filter_controls_0...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taplc_prodp13n_hr_sur_review_filter_controls_0...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922121">
                <a:tc>
                  <a:txBody>
                    <a:bodyPr/>
                    <a:lstStyle/>
                    <a:p>
                      <a:pPr algn="r" defTabSz="914400"/>
                      <a:r>
                        <a:rPr b="1"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9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property_499913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taplc_prodp13n_hr_sur_review_filter_controls_0...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taplc_prodp13n_hr_sur_review_filter_controls_0...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taplc_prodp13n_hr_sur_review_filter_controls_0...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922121">
                <a:tc>
                  <a:txBody>
                    <a:bodyPr/>
                    <a:lstStyle/>
                    <a:p>
                      <a:pPr algn="r" defTabSz="914400"/>
                      <a:r>
                        <a:rPr b="1"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property_499913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taplc_prodp13n_hr_sur_review_filter_controls_0...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taplc_prodp13n_hr_sur_review_filter_controls_0...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taplc_prodp13n_hr_sur_review_filter_controls_0...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0" advTm="3000" p14:dur="1200">
        <p:push dir="u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6" name="Group 576"/>
          <p:cNvGrpSpPr/>
          <p:nvPr/>
        </p:nvGrpSpPr>
        <p:grpSpPr>
          <a:xfrm>
            <a:off x="2116168" y="4439725"/>
            <a:ext cx="8971832" cy="3140629"/>
            <a:chOff x="-2" y="-1"/>
            <a:chExt cx="8971830" cy="3140628"/>
          </a:xfrm>
        </p:grpSpPr>
        <p:grpSp>
          <p:nvGrpSpPr>
            <p:cNvPr id="353" name="Group 353"/>
            <p:cNvGrpSpPr/>
            <p:nvPr/>
          </p:nvGrpSpPr>
          <p:grpSpPr>
            <a:xfrm>
              <a:off x="-3" y="-2"/>
              <a:ext cx="8971832" cy="3140629"/>
              <a:chOff x="0" y="0"/>
              <a:chExt cx="8971830" cy="3140628"/>
            </a:xfrm>
          </p:grpSpPr>
          <p:sp>
            <p:nvSpPr>
              <p:cNvPr id="340" name="Shape 340"/>
              <p:cNvSpPr/>
              <p:nvPr/>
            </p:nvSpPr>
            <p:spPr>
              <a:xfrm>
                <a:off x="-1" y="3022241"/>
                <a:ext cx="4437411" cy="113875"/>
              </a:xfrm>
              <a:prstGeom prst="rect">
                <a:avLst/>
              </a:prstGeom>
              <a:solidFill>
                <a:srgbClr val="1EA18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341" name="Shape 341"/>
              <p:cNvSpPr/>
              <p:nvPr/>
            </p:nvSpPr>
            <p:spPr>
              <a:xfrm>
                <a:off x="4437635" y="354657"/>
                <a:ext cx="952563" cy="2760394"/>
              </a:xfrm>
              <a:prstGeom prst="rect">
                <a:avLst/>
              </a:prstGeom>
              <a:solidFill>
                <a:srgbClr val="9BBB5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342" name="Shape 342"/>
              <p:cNvSpPr/>
              <p:nvPr/>
            </p:nvSpPr>
            <p:spPr>
              <a:xfrm>
                <a:off x="1575022" y="911558"/>
                <a:ext cx="758985" cy="2200561"/>
              </a:xfrm>
              <a:prstGeom prst="rect">
                <a:avLst/>
              </a:prstGeom>
              <a:solidFill>
                <a:srgbClr val="1EA18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343" name="Shape 343"/>
              <p:cNvSpPr/>
              <p:nvPr/>
            </p:nvSpPr>
            <p:spPr>
              <a:xfrm>
                <a:off x="3478542" y="624315"/>
                <a:ext cx="855776" cy="2487805"/>
              </a:xfrm>
              <a:prstGeom prst="rect">
                <a:avLst/>
              </a:prstGeom>
              <a:solidFill>
                <a:srgbClr val="1EA18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344" name="Shape 344"/>
              <p:cNvSpPr/>
              <p:nvPr/>
            </p:nvSpPr>
            <p:spPr>
              <a:xfrm>
                <a:off x="6517135" y="-1"/>
                <a:ext cx="744321" cy="311212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1873"/>
                    </a:moveTo>
                    <a:lnTo>
                      <a:pt x="0" y="0"/>
                    </a:lnTo>
                    <a:lnTo>
                      <a:pt x="0" y="21600"/>
                    </a:lnTo>
                    <a:lnTo>
                      <a:pt x="21600" y="21600"/>
                    </a:lnTo>
                    <a:lnTo>
                      <a:pt x="21600" y="1873"/>
                    </a:lnTo>
                  </a:path>
                </a:pathLst>
              </a:custGeom>
              <a:solidFill>
                <a:srgbClr val="9BBB5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345" name="Shape 345"/>
              <p:cNvSpPr/>
              <p:nvPr/>
            </p:nvSpPr>
            <p:spPr>
              <a:xfrm>
                <a:off x="2434391" y="120173"/>
                <a:ext cx="955498" cy="299194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4510" y="1684"/>
                    </a:moveTo>
                    <a:lnTo>
                      <a:pt x="14510" y="0"/>
                    </a:lnTo>
                    <a:lnTo>
                      <a:pt x="2122" y="0"/>
                    </a:lnTo>
                    <a:lnTo>
                      <a:pt x="2122" y="1684"/>
                    </a:lnTo>
                    <a:lnTo>
                      <a:pt x="0" y="1684"/>
                    </a:lnTo>
                    <a:lnTo>
                      <a:pt x="0" y="21600"/>
                    </a:lnTo>
                    <a:lnTo>
                      <a:pt x="21600" y="21600"/>
                    </a:lnTo>
                    <a:lnTo>
                      <a:pt x="21600" y="1684"/>
                    </a:lnTo>
                    <a:lnTo>
                      <a:pt x="14510" y="1684"/>
                    </a:lnTo>
                    <a:close/>
                    <a:moveTo>
                      <a:pt x="5223" y="19110"/>
                    </a:moveTo>
                    <a:lnTo>
                      <a:pt x="2122" y="19110"/>
                    </a:lnTo>
                    <a:lnTo>
                      <a:pt x="2122" y="18069"/>
                    </a:lnTo>
                    <a:lnTo>
                      <a:pt x="5223" y="18069"/>
                    </a:lnTo>
                    <a:lnTo>
                      <a:pt x="5223" y="19110"/>
                    </a:lnTo>
                    <a:close/>
                    <a:moveTo>
                      <a:pt x="5223" y="17651"/>
                    </a:moveTo>
                    <a:lnTo>
                      <a:pt x="2122" y="17651"/>
                    </a:lnTo>
                    <a:lnTo>
                      <a:pt x="2122" y="16692"/>
                    </a:lnTo>
                    <a:lnTo>
                      <a:pt x="5223" y="16692"/>
                    </a:lnTo>
                    <a:lnTo>
                      <a:pt x="5223" y="17651"/>
                    </a:lnTo>
                    <a:close/>
                    <a:moveTo>
                      <a:pt x="5223" y="14849"/>
                    </a:moveTo>
                    <a:lnTo>
                      <a:pt x="2122" y="14849"/>
                    </a:lnTo>
                    <a:lnTo>
                      <a:pt x="2122" y="13890"/>
                    </a:lnTo>
                    <a:lnTo>
                      <a:pt x="5223" y="13890"/>
                    </a:lnTo>
                    <a:lnTo>
                      <a:pt x="5223" y="14849"/>
                    </a:lnTo>
                    <a:close/>
                    <a:moveTo>
                      <a:pt x="5223" y="13472"/>
                    </a:moveTo>
                    <a:lnTo>
                      <a:pt x="2122" y="13472"/>
                    </a:lnTo>
                    <a:lnTo>
                      <a:pt x="2122" y="12460"/>
                    </a:lnTo>
                    <a:lnTo>
                      <a:pt x="5223" y="12460"/>
                    </a:lnTo>
                    <a:lnTo>
                      <a:pt x="5223" y="13472"/>
                    </a:lnTo>
                    <a:close/>
                    <a:moveTo>
                      <a:pt x="5223" y="12043"/>
                    </a:moveTo>
                    <a:lnTo>
                      <a:pt x="2122" y="12043"/>
                    </a:lnTo>
                    <a:lnTo>
                      <a:pt x="2122" y="11083"/>
                    </a:lnTo>
                    <a:lnTo>
                      <a:pt x="5223" y="11083"/>
                    </a:lnTo>
                    <a:lnTo>
                      <a:pt x="5223" y="12043"/>
                    </a:lnTo>
                    <a:close/>
                    <a:moveTo>
                      <a:pt x="5223" y="10666"/>
                    </a:moveTo>
                    <a:lnTo>
                      <a:pt x="2122" y="10666"/>
                    </a:lnTo>
                    <a:lnTo>
                      <a:pt x="2122" y="9658"/>
                    </a:lnTo>
                    <a:lnTo>
                      <a:pt x="5223" y="9658"/>
                    </a:lnTo>
                    <a:lnTo>
                      <a:pt x="5223" y="10666"/>
                    </a:lnTo>
                    <a:close/>
                    <a:moveTo>
                      <a:pt x="5223" y="7869"/>
                    </a:moveTo>
                    <a:lnTo>
                      <a:pt x="2122" y="7869"/>
                    </a:lnTo>
                    <a:lnTo>
                      <a:pt x="2122" y="6856"/>
                    </a:lnTo>
                    <a:lnTo>
                      <a:pt x="5223" y="6856"/>
                    </a:lnTo>
                    <a:lnTo>
                      <a:pt x="5223" y="7869"/>
                    </a:lnTo>
                    <a:close/>
                    <a:moveTo>
                      <a:pt x="5223" y="6439"/>
                    </a:moveTo>
                    <a:lnTo>
                      <a:pt x="2122" y="6439"/>
                    </a:lnTo>
                    <a:lnTo>
                      <a:pt x="2122" y="5479"/>
                    </a:lnTo>
                    <a:lnTo>
                      <a:pt x="5223" y="5479"/>
                    </a:lnTo>
                    <a:lnTo>
                      <a:pt x="5223" y="6439"/>
                    </a:lnTo>
                    <a:close/>
                    <a:moveTo>
                      <a:pt x="5223" y="5062"/>
                    </a:moveTo>
                    <a:lnTo>
                      <a:pt x="2122" y="5062"/>
                    </a:lnTo>
                    <a:lnTo>
                      <a:pt x="2122" y="4049"/>
                    </a:lnTo>
                    <a:lnTo>
                      <a:pt x="5223" y="4049"/>
                    </a:lnTo>
                    <a:lnTo>
                      <a:pt x="5223" y="5062"/>
                    </a:lnTo>
                    <a:close/>
                    <a:moveTo>
                      <a:pt x="9543" y="17651"/>
                    </a:moveTo>
                    <a:lnTo>
                      <a:pt x="6924" y="17651"/>
                    </a:lnTo>
                    <a:lnTo>
                      <a:pt x="6924" y="16692"/>
                    </a:lnTo>
                    <a:lnTo>
                      <a:pt x="9543" y="16692"/>
                    </a:lnTo>
                    <a:lnTo>
                      <a:pt x="9543" y="17651"/>
                    </a:lnTo>
                    <a:close/>
                    <a:moveTo>
                      <a:pt x="9543" y="16303"/>
                    </a:moveTo>
                    <a:lnTo>
                      <a:pt x="6924" y="16303"/>
                    </a:lnTo>
                    <a:lnTo>
                      <a:pt x="6924" y="15262"/>
                    </a:lnTo>
                    <a:lnTo>
                      <a:pt x="9543" y="15262"/>
                    </a:lnTo>
                    <a:lnTo>
                      <a:pt x="9543" y="16303"/>
                    </a:lnTo>
                    <a:close/>
                    <a:moveTo>
                      <a:pt x="9543" y="14849"/>
                    </a:moveTo>
                    <a:lnTo>
                      <a:pt x="6924" y="14849"/>
                    </a:lnTo>
                    <a:lnTo>
                      <a:pt x="6924" y="13890"/>
                    </a:lnTo>
                    <a:lnTo>
                      <a:pt x="9543" y="13890"/>
                    </a:lnTo>
                    <a:lnTo>
                      <a:pt x="9543" y="14849"/>
                    </a:lnTo>
                    <a:close/>
                    <a:moveTo>
                      <a:pt x="9543" y="13472"/>
                    </a:moveTo>
                    <a:lnTo>
                      <a:pt x="6924" y="13472"/>
                    </a:lnTo>
                    <a:lnTo>
                      <a:pt x="6924" y="12460"/>
                    </a:lnTo>
                    <a:lnTo>
                      <a:pt x="9543" y="12460"/>
                    </a:lnTo>
                    <a:lnTo>
                      <a:pt x="9543" y="13472"/>
                    </a:lnTo>
                    <a:close/>
                    <a:moveTo>
                      <a:pt x="9543" y="12043"/>
                    </a:moveTo>
                    <a:lnTo>
                      <a:pt x="6924" y="12043"/>
                    </a:lnTo>
                    <a:lnTo>
                      <a:pt x="6924" y="11083"/>
                    </a:lnTo>
                    <a:lnTo>
                      <a:pt x="9543" y="11083"/>
                    </a:lnTo>
                    <a:lnTo>
                      <a:pt x="9543" y="12043"/>
                    </a:lnTo>
                    <a:close/>
                    <a:moveTo>
                      <a:pt x="9543" y="10666"/>
                    </a:moveTo>
                    <a:lnTo>
                      <a:pt x="6924" y="10666"/>
                    </a:lnTo>
                    <a:lnTo>
                      <a:pt x="6924" y="9658"/>
                    </a:lnTo>
                    <a:lnTo>
                      <a:pt x="9543" y="9658"/>
                    </a:lnTo>
                    <a:lnTo>
                      <a:pt x="9543" y="10666"/>
                    </a:lnTo>
                    <a:close/>
                    <a:moveTo>
                      <a:pt x="9543" y="9245"/>
                    </a:moveTo>
                    <a:lnTo>
                      <a:pt x="6924" y="9245"/>
                    </a:lnTo>
                    <a:lnTo>
                      <a:pt x="6924" y="8281"/>
                    </a:lnTo>
                    <a:lnTo>
                      <a:pt x="9543" y="8281"/>
                    </a:lnTo>
                    <a:lnTo>
                      <a:pt x="9543" y="9245"/>
                    </a:lnTo>
                    <a:close/>
                    <a:moveTo>
                      <a:pt x="9543" y="7869"/>
                    </a:moveTo>
                    <a:lnTo>
                      <a:pt x="6924" y="7869"/>
                    </a:lnTo>
                    <a:lnTo>
                      <a:pt x="6924" y="6856"/>
                    </a:lnTo>
                    <a:lnTo>
                      <a:pt x="9543" y="6856"/>
                    </a:lnTo>
                    <a:lnTo>
                      <a:pt x="9543" y="7869"/>
                    </a:lnTo>
                    <a:close/>
                    <a:moveTo>
                      <a:pt x="9543" y="5062"/>
                    </a:moveTo>
                    <a:lnTo>
                      <a:pt x="6924" y="5062"/>
                    </a:lnTo>
                    <a:lnTo>
                      <a:pt x="6924" y="4049"/>
                    </a:lnTo>
                    <a:lnTo>
                      <a:pt x="9543" y="4049"/>
                    </a:lnTo>
                    <a:lnTo>
                      <a:pt x="9543" y="5062"/>
                    </a:lnTo>
                    <a:close/>
                    <a:moveTo>
                      <a:pt x="14510" y="19110"/>
                    </a:moveTo>
                    <a:lnTo>
                      <a:pt x="11816" y="19110"/>
                    </a:lnTo>
                    <a:lnTo>
                      <a:pt x="11816" y="18069"/>
                    </a:lnTo>
                    <a:lnTo>
                      <a:pt x="14510" y="18069"/>
                    </a:lnTo>
                    <a:lnTo>
                      <a:pt x="14510" y="19110"/>
                    </a:lnTo>
                    <a:close/>
                    <a:moveTo>
                      <a:pt x="14510" y="17651"/>
                    </a:moveTo>
                    <a:lnTo>
                      <a:pt x="11816" y="17651"/>
                    </a:lnTo>
                    <a:lnTo>
                      <a:pt x="11816" y="16692"/>
                    </a:lnTo>
                    <a:lnTo>
                      <a:pt x="14510" y="16692"/>
                    </a:lnTo>
                    <a:lnTo>
                      <a:pt x="14510" y="17651"/>
                    </a:lnTo>
                    <a:close/>
                    <a:moveTo>
                      <a:pt x="14510" y="16303"/>
                    </a:moveTo>
                    <a:lnTo>
                      <a:pt x="11816" y="16303"/>
                    </a:lnTo>
                    <a:lnTo>
                      <a:pt x="11816" y="15262"/>
                    </a:lnTo>
                    <a:lnTo>
                      <a:pt x="14510" y="15262"/>
                    </a:lnTo>
                    <a:lnTo>
                      <a:pt x="14510" y="16303"/>
                    </a:lnTo>
                    <a:close/>
                    <a:moveTo>
                      <a:pt x="14510" y="14849"/>
                    </a:moveTo>
                    <a:lnTo>
                      <a:pt x="11816" y="14849"/>
                    </a:lnTo>
                    <a:lnTo>
                      <a:pt x="11816" y="13890"/>
                    </a:lnTo>
                    <a:lnTo>
                      <a:pt x="14510" y="13890"/>
                    </a:lnTo>
                    <a:lnTo>
                      <a:pt x="14510" y="14849"/>
                    </a:lnTo>
                    <a:close/>
                    <a:moveTo>
                      <a:pt x="14510" y="12043"/>
                    </a:moveTo>
                    <a:lnTo>
                      <a:pt x="11816" y="12043"/>
                    </a:lnTo>
                    <a:lnTo>
                      <a:pt x="11816" y="11083"/>
                    </a:lnTo>
                    <a:lnTo>
                      <a:pt x="14510" y="11083"/>
                    </a:lnTo>
                    <a:lnTo>
                      <a:pt x="14510" y="12043"/>
                    </a:lnTo>
                    <a:close/>
                    <a:moveTo>
                      <a:pt x="14510" y="10666"/>
                    </a:moveTo>
                    <a:lnTo>
                      <a:pt x="11816" y="10666"/>
                    </a:lnTo>
                    <a:lnTo>
                      <a:pt x="11816" y="9658"/>
                    </a:lnTo>
                    <a:lnTo>
                      <a:pt x="14510" y="9658"/>
                    </a:lnTo>
                    <a:lnTo>
                      <a:pt x="14510" y="10666"/>
                    </a:lnTo>
                    <a:close/>
                    <a:moveTo>
                      <a:pt x="14510" y="9245"/>
                    </a:moveTo>
                    <a:lnTo>
                      <a:pt x="11816" y="9245"/>
                    </a:lnTo>
                    <a:lnTo>
                      <a:pt x="11816" y="8281"/>
                    </a:lnTo>
                    <a:lnTo>
                      <a:pt x="14510" y="8281"/>
                    </a:lnTo>
                    <a:lnTo>
                      <a:pt x="14510" y="9245"/>
                    </a:lnTo>
                    <a:close/>
                    <a:moveTo>
                      <a:pt x="14510" y="7869"/>
                    </a:moveTo>
                    <a:lnTo>
                      <a:pt x="11816" y="7869"/>
                    </a:lnTo>
                    <a:lnTo>
                      <a:pt x="11816" y="6856"/>
                    </a:lnTo>
                    <a:lnTo>
                      <a:pt x="14510" y="6856"/>
                    </a:lnTo>
                    <a:lnTo>
                      <a:pt x="14510" y="7869"/>
                    </a:lnTo>
                    <a:close/>
                    <a:moveTo>
                      <a:pt x="14510" y="6439"/>
                    </a:moveTo>
                    <a:lnTo>
                      <a:pt x="11816" y="6439"/>
                    </a:lnTo>
                    <a:lnTo>
                      <a:pt x="11816" y="5479"/>
                    </a:lnTo>
                    <a:lnTo>
                      <a:pt x="14510" y="5479"/>
                    </a:lnTo>
                    <a:lnTo>
                      <a:pt x="14510" y="6439"/>
                    </a:lnTo>
                    <a:close/>
                    <a:moveTo>
                      <a:pt x="14510" y="5062"/>
                    </a:moveTo>
                    <a:lnTo>
                      <a:pt x="11816" y="5062"/>
                    </a:lnTo>
                    <a:lnTo>
                      <a:pt x="11816" y="4049"/>
                    </a:lnTo>
                    <a:lnTo>
                      <a:pt x="14510" y="4049"/>
                    </a:lnTo>
                    <a:lnTo>
                      <a:pt x="14510" y="5062"/>
                    </a:lnTo>
                    <a:close/>
                    <a:moveTo>
                      <a:pt x="18906" y="19110"/>
                    </a:moveTo>
                    <a:lnTo>
                      <a:pt x="16302" y="19110"/>
                    </a:lnTo>
                    <a:lnTo>
                      <a:pt x="16302" y="18069"/>
                    </a:lnTo>
                    <a:lnTo>
                      <a:pt x="18906" y="18069"/>
                    </a:lnTo>
                    <a:lnTo>
                      <a:pt x="18906" y="19110"/>
                    </a:lnTo>
                    <a:close/>
                    <a:moveTo>
                      <a:pt x="18906" y="16303"/>
                    </a:moveTo>
                    <a:lnTo>
                      <a:pt x="16302" y="16303"/>
                    </a:lnTo>
                    <a:lnTo>
                      <a:pt x="16302" y="15262"/>
                    </a:lnTo>
                    <a:lnTo>
                      <a:pt x="18906" y="15262"/>
                    </a:lnTo>
                    <a:lnTo>
                      <a:pt x="18906" y="16303"/>
                    </a:lnTo>
                    <a:close/>
                    <a:moveTo>
                      <a:pt x="18906" y="14849"/>
                    </a:moveTo>
                    <a:lnTo>
                      <a:pt x="16302" y="14849"/>
                    </a:lnTo>
                    <a:lnTo>
                      <a:pt x="16302" y="13890"/>
                    </a:lnTo>
                    <a:lnTo>
                      <a:pt x="18906" y="13890"/>
                    </a:lnTo>
                    <a:lnTo>
                      <a:pt x="18906" y="14849"/>
                    </a:lnTo>
                    <a:close/>
                    <a:moveTo>
                      <a:pt x="18906" y="13472"/>
                    </a:moveTo>
                    <a:lnTo>
                      <a:pt x="16302" y="13472"/>
                    </a:lnTo>
                    <a:lnTo>
                      <a:pt x="16302" y="12460"/>
                    </a:lnTo>
                    <a:lnTo>
                      <a:pt x="18906" y="12460"/>
                    </a:lnTo>
                    <a:lnTo>
                      <a:pt x="18906" y="13472"/>
                    </a:lnTo>
                    <a:close/>
                    <a:moveTo>
                      <a:pt x="18906" y="12043"/>
                    </a:moveTo>
                    <a:lnTo>
                      <a:pt x="16302" y="12043"/>
                    </a:lnTo>
                    <a:lnTo>
                      <a:pt x="16302" y="11083"/>
                    </a:lnTo>
                    <a:lnTo>
                      <a:pt x="18906" y="11083"/>
                    </a:lnTo>
                    <a:lnTo>
                      <a:pt x="18906" y="12043"/>
                    </a:lnTo>
                    <a:close/>
                    <a:moveTo>
                      <a:pt x="18906" y="10666"/>
                    </a:moveTo>
                    <a:lnTo>
                      <a:pt x="16302" y="10666"/>
                    </a:lnTo>
                    <a:lnTo>
                      <a:pt x="16302" y="9658"/>
                    </a:lnTo>
                    <a:lnTo>
                      <a:pt x="18906" y="9658"/>
                    </a:lnTo>
                    <a:lnTo>
                      <a:pt x="18906" y="10666"/>
                    </a:lnTo>
                    <a:close/>
                    <a:moveTo>
                      <a:pt x="18906" y="9245"/>
                    </a:moveTo>
                    <a:lnTo>
                      <a:pt x="16302" y="9245"/>
                    </a:lnTo>
                    <a:lnTo>
                      <a:pt x="16302" y="8281"/>
                    </a:lnTo>
                    <a:lnTo>
                      <a:pt x="18906" y="8281"/>
                    </a:lnTo>
                    <a:lnTo>
                      <a:pt x="18906" y="9245"/>
                    </a:lnTo>
                    <a:close/>
                    <a:moveTo>
                      <a:pt x="18906" y="7869"/>
                    </a:moveTo>
                    <a:lnTo>
                      <a:pt x="16302" y="7869"/>
                    </a:lnTo>
                    <a:lnTo>
                      <a:pt x="16302" y="6856"/>
                    </a:lnTo>
                    <a:lnTo>
                      <a:pt x="18906" y="6856"/>
                    </a:lnTo>
                    <a:lnTo>
                      <a:pt x="18906" y="7869"/>
                    </a:lnTo>
                    <a:close/>
                    <a:moveTo>
                      <a:pt x="18906" y="5062"/>
                    </a:moveTo>
                    <a:lnTo>
                      <a:pt x="16302" y="5062"/>
                    </a:lnTo>
                    <a:lnTo>
                      <a:pt x="16302" y="4049"/>
                    </a:lnTo>
                    <a:lnTo>
                      <a:pt x="18906" y="4049"/>
                    </a:lnTo>
                    <a:lnTo>
                      <a:pt x="18906" y="5062"/>
                    </a:lnTo>
                    <a:close/>
                  </a:path>
                </a:pathLst>
              </a:custGeom>
              <a:solidFill>
                <a:srgbClr val="1EA18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346" name="Shape 346"/>
              <p:cNvSpPr/>
              <p:nvPr/>
            </p:nvSpPr>
            <p:spPr>
              <a:xfrm>
                <a:off x="5490583" y="43965"/>
                <a:ext cx="946700" cy="30681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8475" y="4913"/>
                    </a:moveTo>
                    <a:lnTo>
                      <a:pt x="18475" y="2737"/>
                    </a:lnTo>
                    <a:lnTo>
                      <a:pt x="11907" y="2737"/>
                    </a:lnTo>
                    <a:lnTo>
                      <a:pt x="11907" y="0"/>
                    </a:lnTo>
                    <a:lnTo>
                      <a:pt x="9602" y="0"/>
                    </a:lnTo>
                    <a:lnTo>
                      <a:pt x="9602" y="2737"/>
                    </a:lnTo>
                    <a:lnTo>
                      <a:pt x="3534" y="2737"/>
                    </a:lnTo>
                    <a:lnTo>
                      <a:pt x="3534" y="4913"/>
                    </a:lnTo>
                    <a:lnTo>
                      <a:pt x="0" y="4913"/>
                    </a:lnTo>
                    <a:lnTo>
                      <a:pt x="0" y="21600"/>
                    </a:lnTo>
                    <a:lnTo>
                      <a:pt x="21600" y="21600"/>
                    </a:lnTo>
                    <a:lnTo>
                      <a:pt x="21600" y="4913"/>
                    </a:lnTo>
                    <a:lnTo>
                      <a:pt x="18475" y="4913"/>
                    </a:lnTo>
                    <a:close/>
                    <a:moveTo>
                      <a:pt x="13712" y="3369"/>
                    </a:moveTo>
                    <a:lnTo>
                      <a:pt x="16018" y="3369"/>
                    </a:lnTo>
                    <a:lnTo>
                      <a:pt x="16018" y="4764"/>
                    </a:lnTo>
                    <a:lnTo>
                      <a:pt x="13712" y="4764"/>
                    </a:lnTo>
                    <a:lnTo>
                      <a:pt x="13712" y="3369"/>
                    </a:lnTo>
                    <a:close/>
                    <a:moveTo>
                      <a:pt x="9602" y="4483"/>
                    </a:moveTo>
                    <a:lnTo>
                      <a:pt x="9602" y="3369"/>
                    </a:lnTo>
                    <a:lnTo>
                      <a:pt x="11907" y="3369"/>
                    </a:lnTo>
                    <a:lnTo>
                      <a:pt x="11907" y="4764"/>
                    </a:lnTo>
                    <a:lnTo>
                      <a:pt x="9602" y="4764"/>
                    </a:lnTo>
                    <a:lnTo>
                      <a:pt x="9602" y="4483"/>
                    </a:lnTo>
                    <a:close/>
                    <a:moveTo>
                      <a:pt x="5582" y="3369"/>
                    </a:moveTo>
                    <a:lnTo>
                      <a:pt x="7888" y="3369"/>
                    </a:lnTo>
                    <a:lnTo>
                      <a:pt x="7888" y="4764"/>
                    </a:lnTo>
                    <a:lnTo>
                      <a:pt x="5582" y="4764"/>
                    </a:lnTo>
                    <a:lnTo>
                      <a:pt x="5582" y="3369"/>
                    </a:lnTo>
                    <a:close/>
                    <a:moveTo>
                      <a:pt x="3853" y="19396"/>
                    </a:moveTo>
                    <a:lnTo>
                      <a:pt x="1729" y="19396"/>
                    </a:lnTo>
                    <a:lnTo>
                      <a:pt x="1729" y="18053"/>
                    </a:lnTo>
                    <a:lnTo>
                      <a:pt x="3853" y="18053"/>
                    </a:lnTo>
                    <a:lnTo>
                      <a:pt x="3853" y="19396"/>
                    </a:lnTo>
                    <a:close/>
                    <a:moveTo>
                      <a:pt x="3853" y="17370"/>
                    </a:moveTo>
                    <a:lnTo>
                      <a:pt x="1729" y="17370"/>
                    </a:lnTo>
                    <a:lnTo>
                      <a:pt x="1729" y="15952"/>
                    </a:lnTo>
                    <a:lnTo>
                      <a:pt x="3853" y="15952"/>
                    </a:lnTo>
                    <a:lnTo>
                      <a:pt x="3853" y="17370"/>
                    </a:lnTo>
                    <a:close/>
                    <a:moveTo>
                      <a:pt x="3853" y="15320"/>
                    </a:moveTo>
                    <a:lnTo>
                      <a:pt x="1729" y="15320"/>
                    </a:lnTo>
                    <a:lnTo>
                      <a:pt x="1729" y="13926"/>
                    </a:lnTo>
                    <a:lnTo>
                      <a:pt x="3853" y="13926"/>
                    </a:lnTo>
                    <a:lnTo>
                      <a:pt x="3853" y="15320"/>
                    </a:lnTo>
                    <a:close/>
                    <a:moveTo>
                      <a:pt x="3853" y="13215"/>
                    </a:moveTo>
                    <a:lnTo>
                      <a:pt x="1729" y="13215"/>
                    </a:lnTo>
                    <a:lnTo>
                      <a:pt x="1729" y="11876"/>
                    </a:lnTo>
                    <a:lnTo>
                      <a:pt x="3853" y="11876"/>
                    </a:lnTo>
                    <a:lnTo>
                      <a:pt x="3853" y="13215"/>
                    </a:lnTo>
                    <a:close/>
                    <a:moveTo>
                      <a:pt x="3853" y="11188"/>
                    </a:moveTo>
                    <a:lnTo>
                      <a:pt x="1729" y="11188"/>
                    </a:lnTo>
                    <a:lnTo>
                      <a:pt x="1729" y="9855"/>
                    </a:lnTo>
                    <a:lnTo>
                      <a:pt x="3853" y="9855"/>
                    </a:lnTo>
                    <a:lnTo>
                      <a:pt x="3853" y="11188"/>
                    </a:lnTo>
                    <a:close/>
                    <a:moveTo>
                      <a:pt x="3853" y="9144"/>
                    </a:moveTo>
                    <a:lnTo>
                      <a:pt x="1729" y="9144"/>
                    </a:lnTo>
                    <a:lnTo>
                      <a:pt x="1729" y="7749"/>
                    </a:lnTo>
                    <a:lnTo>
                      <a:pt x="3853" y="7749"/>
                    </a:lnTo>
                    <a:lnTo>
                      <a:pt x="3853" y="9144"/>
                    </a:lnTo>
                    <a:close/>
                    <a:moveTo>
                      <a:pt x="3853" y="7117"/>
                    </a:moveTo>
                    <a:lnTo>
                      <a:pt x="1729" y="7117"/>
                    </a:lnTo>
                    <a:lnTo>
                      <a:pt x="1729" y="5699"/>
                    </a:lnTo>
                    <a:lnTo>
                      <a:pt x="3853" y="5699"/>
                    </a:lnTo>
                    <a:lnTo>
                      <a:pt x="3853" y="7117"/>
                    </a:lnTo>
                    <a:close/>
                    <a:moveTo>
                      <a:pt x="7888" y="19396"/>
                    </a:moveTo>
                    <a:lnTo>
                      <a:pt x="5582" y="19396"/>
                    </a:lnTo>
                    <a:lnTo>
                      <a:pt x="5582" y="18053"/>
                    </a:lnTo>
                    <a:lnTo>
                      <a:pt x="7888" y="18053"/>
                    </a:lnTo>
                    <a:lnTo>
                      <a:pt x="7888" y="19396"/>
                    </a:lnTo>
                    <a:close/>
                    <a:moveTo>
                      <a:pt x="7888" y="17370"/>
                    </a:moveTo>
                    <a:lnTo>
                      <a:pt x="5582" y="17370"/>
                    </a:lnTo>
                    <a:lnTo>
                      <a:pt x="5582" y="15952"/>
                    </a:lnTo>
                    <a:lnTo>
                      <a:pt x="7888" y="15952"/>
                    </a:lnTo>
                    <a:lnTo>
                      <a:pt x="7888" y="17370"/>
                    </a:lnTo>
                    <a:close/>
                    <a:moveTo>
                      <a:pt x="7888" y="13215"/>
                    </a:moveTo>
                    <a:lnTo>
                      <a:pt x="5582" y="13215"/>
                    </a:lnTo>
                    <a:lnTo>
                      <a:pt x="5582" y="11876"/>
                    </a:lnTo>
                    <a:lnTo>
                      <a:pt x="7888" y="11876"/>
                    </a:lnTo>
                    <a:lnTo>
                      <a:pt x="7888" y="13215"/>
                    </a:lnTo>
                    <a:close/>
                    <a:moveTo>
                      <a:pt x="7888" y="9144"/>
                    </a:moveTo>
                    <a:lnTo>
                      <a:pt x="5582" y="9144"/>
                    </a:lnTo>
                    <a:lnTo>
                      <a:pt x="5582" y="7749"/>
                    </a:lnTo>
                    <a:lnTo>
                      <a:pt x="7888" y="7749"/>
                    </a:lnTo>
                    <a:lnTo>
                      <a:pt x="7888" y="9144"/>
                    </a:lnTo>
                    <a:close/>
                    <a:moveTo>
                      <a:pt x="7888" y="7117"/>
                    </a:moveTo>
                    <a:lnTo>
                      <a:pt x="5582" y="7117"/>
                    </a:lnTo>
                    <a:lnTo>
                      <a:pt x="5582" y="5699"/>
                    </a:lnTo>
                    <a:lnTo>
                      <a:pt x="7888" y="5699"/>
                    </a:lnTo>
                    <a:lnTo>
                      <a:pt x="7888" y="7117"/>
                    </a:lnTo>
                    <a:close/>
                    <a:moveTo>
                      <a:pt x="11907" y="19396"/>
                    </a:moveTo>
                    <a:lnTo>
                      <a:pt x="9602" y="19396"/>
                    </a:lnTo>
                    <a:lnTo>
                      <a:pt x="9602" y="18053"/>
                    </a:lnTo>
                    <a:lnTo>
                      <a:pt x="11907" y="18053"/>
                    </a:lnTo>
                    <a:lnTo>
                      <a:pt x="11907" y="19396"/>
                    </a:lnTo>
                    <a:close/>
                    <a:moveTo>
                      <a:pt x="11907" y="15320"/>
                    </a:moveTo>
                    <a:lnTo>
                      <a:pt x="9602" y="15320"/>
                    </a:lnTo>
                    <a:lnTo>
                      <a:pt x="9602" y="13926"/>
                    </a:lnTo>
                    <a:lnTo>
                      <a:pt x="11907" y="13926"/>
                    </a:lnTo>
                    <a:lnTo>
                      <a:pt x="11907" y="15320"/>
                    </a:lnTo>
                    <a:close/>
                    <a:moveTo>
                      <a:pt x="11907" y="13215"/>
                    </a:moveTo>
                    <a:lnTo>
                      <a:pt x="9602" y="13215"/>
                    </a:lnTo>
                    <a:lnTo>
                      <a:pt x="9602" y="11876"/>
                    </a:lnTo>
                    <a:lnTo>
                      <a:pt x="11907" y="11876"/>
                    </a:lnTo>
                    <a:lnTo>
                      <a:pt x="11907" y="13215"/>
                    </a:lnTo>
                    <a:close/>
                    <a:moveTo>
                      <a:pt x="11907" y="11188"/>
                    </a:moveTo>
                    <a:lnTo>
                      <a:pt x="9602" y="11188"/>
                    </a:lnTo>
                    <a:lnTo>
                      <a:pt x="9602" y="9855"/>
                    </a:lnTo>
                    <a:lnTo>
                      <a:pt x="11907" y="9855"/>
                    </a:lnTo>
                    <a:lnTo>
                      <a:pt x="11907" y="11188"/>
                    </a:lnTo>
                    <a:close/>
                    <a:moveTo>
                      <a:pt x="11907" y="9144"/>
                    </a:moveTo>
                    <a:lnTo>
                      <a:pt x="9602" y="9144"/>
                    </a:lnTo>
                    <a:lnTo>
                      <a:pt x="9602" y="7749"/>
                    </a:lnTo>
                    <a:lnTo>
                      <a:pt x="11907" y="7749"/>
                    </a:lnTo>
                    <a:lnTo>
                      <a:pt x="11907" y="9144"/>
                    </a:lnTo>
                    <a:close/>
                    <a:moveTo>
                      <a:pt x="11907" y="7117"/>
                    </a:moveTo>
                    <a:lnTo>
                      <a:pt x="9602" y="7117"/>
                    </a:lnTo>
                    <a:lnTo>
                      <a:pt x="9602" y="5699"/>
                    </a:lnTo>
                    <a:lnTo>
                      <a:pt x="11907" y="5699"/>
                    </a:lnTo>
                    <a:lnTo>
                      <a:pt x="11907" y="7117"/>
                    </a:lnTo>
                    <a:close/>
                    <a:moveTo>
                      <a:pt x="16018" y="19396"/>
                    </a:moveTo>
                    <a:lnTo>
                      <a:pt x="13712" y="19396"/>
                    </a:lnTo>
                    <a:lnTo>
                      <a:pt x="13712" y="18053"/>
                    </a:lnTo>
                    <a:lnTo>
                      <a:pt x="16018" y="18053"/>
                    </a:lnTo>
                    <a:lnTo>
                      <a:pt x="16018" y="19396"/>
                    </a:lnTo>
                    <a:close/>
                    <a:moveTo>
                      <a:pt x="16018" y="17370"/>
                    </a:moveTo>
                    <a:lnTo>
                      <a:pt x="13712" y="17370"/>
                    </a:lnTo>
                    <a:lnTo>
                      <a:pt x="13712" y="15952"/>
                    </a:lnTo>
                    <a:lnTo>
                      <a:pt x="16018" y="15952"/>
                    </a:lnTo>
                    <a:lnTo>
                      <a:pt x="16018" y="17370"/>
                    </a:lnTo>
                    <a:close/>
                    <a:moveTo>
                      <a:pt x="16018" y="15320"/>
                    </a:moveTo>
                    <a:lnTo>
                      <a:pt x="13712" y="15320"/>
                    </a:lnTo>
                    <a:lnTo>
                      <a:pt x="13712" y="13926"/>
                    </a:lnTo>
                    <a:lnTo>
                      <a:pt x="16018" y="13926"/>
                    </a:lnTo>
                    <a:lnTo>
                      <a:pt x="16018" y="15320"/>
                    </a:lnTo>
                    <a:close/>
                    <a:moveTo>
                      <a:pt x="16018" y="13215"/>
                    </a:moveTo>
                    <a:lnTo>
                      <a:pt x="13712" y="13215"/>
                    </a:lnTo>
                    <a:lnTo>
                      <a:pt x="13712" y="11876"/>
                    </a:lnTo>
                    <a:lnTo>
                      <a:pt x="16018" y="11876"/>
                    </a:lnTo>
                    <a:lnTo>
                      <a:pt x="16018" y="13215"/>
                    </a:lnTo>
                    <a:close/>
                    <a:moveTo>
                      <a:pt x="16018" y="11188"/>
                    </a:moveTo>
                    <a:lnTo>
                      <a:pt x="13712" y="11188"/>
                    </a:lnTo>
                    <a:lnTo>
                      <a:pt x="13712" y="9855"/>
                    </a:lnTo>
                    <a:lnTo>
                      <a:pt x="16018" y="9855"/>
                    </a:lnTo>
                    <a:lnTo>
                      <a:pt x="16018" y="11188"/>
                    </a:lnTo>
                    <a:close/>
                    <a:moveTo>
                      <a:pt x="16018" y="7117"/>
                    </a:moveTo>
                    <a:lnTo>
                      <a:pt x="13712" y="7117"/>
                    </a:lnTo>
                    <a:lnTo>
                      <a:pt x="13712" y="5699"/>
                    </a:lnTo>
                    <a:lnTo>
                      <a:pt x="16018" y="5699"/>
                    </a:lnTo>
                    <a:lnTo>
                      <a:pt x="16018" y="7117"/>
                    </a:lnTo>
                    <a:close/>
                    <a:moveTo>
                      <a:pt x="19780" y="19396"/>
                    </a:moveTo>
                    <a:lnTo>
                      <a:pt x="17732" y="19396"/>
                    </a:lnTo>
                    <a:lnTo>
                      <a:pt x="17732" y="18053"/>
                    </a:lnTo>
                    <a:lnTo>
                      <a:pt x="19780" y="18053"/>
                    </a:lnTo>
                    <a:lnTo>
                      <a:pt x="19780" y="19396"/>
                    </a:lnTo>
                    <a:close/>
                    <a:moveTo>
                      <a:pt x="19780" y="17370"/>
                    </a:moveTo>
                    <a:lnTo>
                      <a:pt x="17732" y="17370"/>
                    </a:lnTo>
                    <a:lnTo>
                      <a:pt x="17732" y="15952"/>
                    </a:lnTo>
                    <a:lnTo>
                      <a:pt x="19780" y="15952"/>
                    </a:lnTo>
                    <a:lnTo>
                      <a:pt x="19780" y="17370"/>
                    </a:lnTo>
                    <a:close/>
                    <a:moveTo>
                      <a:pt x="19780" y="15320"/>
                    </a:moveTo>
                    <a:lnTo>
                      <a:pt x="17732" y="15320"/>
                    </a:lnTo>
                    <a:lnTo>
                      <a:pt x="17732" y="13926"/>
                    </a:lnTo>
                    <a:lnTo>
                      <a:pt x="19780" y="13926"/>
                    </a:lnTo>
                    <a:lnTo>
                      <a:pt x="19780" y="15320"/>
                    </a:lnTo>
                    <a:close/>
                    <a:moveTo>
                      <a:pt x="19780" y="13215"/>
                    </a:moveTo>
                    <a:lnTo>
                      <a:pt x="17732" y="13215"/>
                    </a:lnTo>
                    <a:lnTo>
                      <a:pt x="17732" y="11876"/>
                    </a:lnTo>
                    <a:lnTo>
                      <a:pt x="19780" y="11876"/>
                    </a:lnTo>
                    <a:lnTo>
                      <a:pt x="19780" y="13215"/>
                    </a:lnTo>
                    <a:close/>
                    <a:moveTo>
                      <a:pt x="19780" y="11188"/>
                    </a:moveTo>
                    <a:lnTo>
                      <a:pt x="17732" y="11188"/>
                    </a:lnTo>
                    <a:lnTo>
                      <a:pt x="17732" y="9855"/>
                    </a:lnTo>
                    <a:lnTo>
                      <a:pt x="19780" y="9855"/>
                    </a:lnTo>
                    <a:lnTo>
                      <a:pt x="19780" y="11188"/>
                    </a:lnTo>
                    <a:close/>
                    <a:moveTo>
                      <a:pt x="19780" y="9144"/>
                    </a:moveTo>
                    <a:lnTo>
                      <a:pt x="17732" y="9144"/>
                    </a:lnTo>
                    <a:lnTo>
                      <a:pt x="17732" y="7749"/>
                    </a:lnTo>
                    <a:lnTo>
                      <a:pt x="19780" y="7749"/>
                    </a:lnTo>
                    <a:lnTo>
                      <a:pt x="19780" y="9144"/>
                    </a:lnTo>
                    <a:close/>
                    <a:moveTo>
                      <a:pt x="19780" y="7117"/>
                    </a:moveTo>
                    <a:lnTo>
                      <a:pt x="17732" y="7117"/>
                    </a:lnTo>
                    <a:lnTo>
                      <a:pt x="17732" y="5699"/>
                    </a:lnTo>
                    <a:lnTo>
                      <a:pt x="19780" y="5699"/>
                    </a:lnTo>
                    <a:lnTo>
                      <a:pt x="19780" y="7117"/>
                    </a:lnTo>
                    <a:close/>
                  </a:path>
                </a:pathLst>
              </a:custGeom>
              <a:solidFill>
                <a:srgbClr val="9BBB5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347" name="Shape 347"/>
              <p:cNvSpPr/>
              <p:nvPr/>
            </p:nvSpPr>
            <p:spPr>
              <a:xfrm>
                <a:off x="8274005" y="1732254"/>
                <a:ext cx="697392" cy="1403314"/>
              </a:xfrm>
              <a:prstGeom prst="rect">
                <a:avLst/>
              </a:prstGeom>
              <a:solidFill>
                <a:srgbClr val="9BBB5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348" name="Shape 348"/>
              <p:cNvSpPr/>
              <p:nvPr/>
            </p:nvSpPr>
            <p:spPr>
              <a:xfrm>
                <a:off x="-1" y="1732254"/>
                <a:ext cx="697392" cy="1403314"/>
              </a:xfrm>
              <a:prstGeom prst="rect">
                <a:avLst/>
              </a:prstGeom>
              <a:solidFill>
                <a:srgbClr val="1EA18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349" name="Shape 349"/>
              <p:cNvSpPr/>
              <p:nvPr/>
            </p:nvSpPr>
            <p:spPr>
              <a:xfrm>
                <a:off x="771379" y="1418629"/>
                <a:ext cx="703257" cy="161728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6648" y="0"/>
                    </a:moveTo>
                    <a:lnTo>
                      <a:pt x="6648" y="337"/>
                    </a:lnTo>
                    <a:lnTo>
                      <a:pt x="3886" y="337"/>
                    </a:lnTo>
                    <a:lnTo>
                      <a:pt x="3886" y="0"/>
                    </a:lnTo>
                    <a:lnTo>
                      <a:pt x="0" y="0"/>
                    </a:lnTo>
                    <a:lnTo>
                      <a:pt x="0" y="21600"/>
                    </a:lnTo>
                    <a:lnTo>
                      <a:pt x="21600" y="21600"/>
                    </a:lnTo>
                    <a:lnTo>
                      <a:pt x="21600" y="0"/>
                    </a:lnTo>
                    <a:lnTo>
                      <a:pt x="6648" y="0"/>
                    </a:lnTo>
                    <a:close/>
                    <a:moveTo>
                      <a:pt x="19268" y="16650"/>
                    </a:moveTo>
                    <a:lnTo>
                      <a:pt x="2557" y="16650"/>
                    </a:lnTo>
                    <a:lnTo>
                      <a:pt x="2557" y="15878"/>
                    </a:lnTo>
                    <a:lnTo>
                      <a:pt x="19268" y="15878"/>
                    </a:lnTo>
                    <a:lnTo>
                      <a:pt x="19268" y="16650"/>
                    </a:lnTo>
                    <a:close/>
                    <a:moveTo>
                      <a:pt x="19268" y="14583"/>
                    </a:moveTo>
                    <a:lnTo>
                      <a:pt x="2557" y="14583"/>
                    </a:lnTo>
                    <a:lnTo>
                      <a:pt x="2557" y="13820"/>
                    </a:lnTo>
                    <a:lnTo>
                      <a:pt x="19268" y="13820"/>
                    </a:lnTo>
                    <a:lnTo>
                      <a:pt x="19268" y="14583"/>
                    </a:lnTo>
                    <a:close/>
                    <a:moveTo>
                      <a:pt x="19268" y="12472"/>
                    </a:moveTo>
                    <a:lnTo>
                      <a:pt x="2557" y="12472"/>
                    </a:lnTo>
                    <a:lnTo>
                      <a:pt x="2557" y="11700"/>
                    </a:lnTo>
                    <a:lnTo>
                      <a:pt x="19268" y="11700"/>
                    </a:lnTo>
                    <a:lnTo>
                      <a:pt x="19268" y="12472"/>
                    </a:lnTo>
                    <a:close/>
                    <a:moveTo>
                      <a:pt x="19268" y="10458"/>
                    </a:moveTo>
                    <a:lnTo>
                      <a:pt x="2557" y="10458"/>
                    </a:lnTo>
                    <a:lnTo>
                      <a:pt x="2557" y="9687"/>
                    </a:lnTo>
                    <a:lnTo>
                      <a:pt x="19268" y="9687"/>
                    </a:lnTo>
                    <a:lnTo>
                      <a:pt x="19268" y="10458"/>
                    </a:lnTo>
                    <a:close/>
                    <a:moveTo>
                      <a:pt x="19268" y="8347"/>
                    </a:moveTo>
                    <a:lnTo>
                      <a:pt x="2557" y="8347"/>
                    </a:lnTo>
                    <a:lnTo>
                      <a:pt x="2557" y="7576"/>
                    </a:lnTo>
                    <a:lnTo>
                      <a:pt x="19268" y="7576"/>
                    </a:lnTo>
                    <a:lnTo>
                      <a:pt x="19268" y="8347"/>
                    </a:lnTo>
                    <a:close/>
                    <a:moveTo>
                      <a:pt x="19268" y="6280"/>
                    </a:moveTo>
                    <a:lnTo>
                      <a:pt x="2557" y="6280"/>
                    </a:lnTo>
                    <a:lnTo>
                      <a:pt x="2557" y="5509"/>
                    </a:lnTo>
                    <a:lnTo>
                      <a:pt x="19268" y="5509"/>
                    </a:lnTo>
                    <a:lnTo>
                      <a:pt x="19268" y="6280"/>
                    </a:lnTo>
                    <a:close/>
                    <a:moveTo>
                      <a:pt x="19268" y="4169"/>
                    </a:moveTo>
                    <a:lnTo>
                      <a:pt x="2557" y="4169"/>
                    </a:lnTo>
                    <a:lnTo>
                      <a:pt x="2557" y="3442"/>
                    </a:lnTo>
                    <a:lnTo>
                      <a:pt x="19268" y="3442"/>
                    </a:lnTo>
                    <a:lnTo>
                      <a:pt x="19268" y="4169"/>
                    </a:lnTo>
                    <a:close/>
                    <a:moveTo>
                      <a:pt x="19268" y="2111"/>
                    </a:moveTo>
                    <a:lnTo>
                      <a:pt x="2557" y="2111"/>
                    </a:lnTo>
                    <a:lnTo>
                      <a:pt x="2557" y="1339"/>
                    </a:lnTo>
                    <a:lnTo>
                      <a:pt x="19268" y="1339"/>
                    </a:lnTo>
                    <a:lnTo>
                      <a:pt x="19268" y="2111"/>
                    </a:lnTo>
                    <a:close/>
                  </a:path>
                </a:pathLst>
              </a:custGeom>
              <a:solidFill>
                <a:srgbClr val="1EA18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350" name="Shape 350"/>
              <p:cNvSpPr/>
              <p:nvPr/>
            </p:nvSpPr>
            <p:spPr>
              <a:xfrm>
                <a:off x="897498" y="1245698"/>
                <a:ext cx="90258" cy="198647"/>
              </a:xfrm>
              <a:prstGeom prst="rect">
                <a:avLst/>
              </a:prstGeom>
              <a:solidFill>
                <a:srgbClr val="1EA18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351" name="Shape 351"/>
              <p:cNvSpPr/>
              <p:nvPr/>
            </p:nvSpPr>
            <p:spPr>
              <a:xfrm>
                <a:off x="7338375" y="1166559"/>
                <a:ext cx="855776" cy="18693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1806" y="2909"/>
                    </a:moveTo>
                    <a:lnTo>
                      <a:pt x="11806" y="1159"/>
                    </a:lnTo>
                    <a:lnTo>
                      <a:pt x="9257" y="1159"/>
                    </a:lnTo>
                    <a:lnTo>
                      <a:pt x="9257" y="2909"/>
                    </a:lnTo>
                    <a:lnTo>
                      <a:pt x="7899" y="2909"/>
                    </a:lnTo>
                    <a:lnTo>
                      <a:pt x="7899" y="0"/>
                    </a:lnTo>
                    <a:lnTo>
                      <a:pt x="5350" y="0"/>
                    </a:lnTo>
                    <a:lnTo>
                      <a:pt x="5350" y="2909"/>
                    </a:lnTo>
                    <a:lnTo>
                      <a:pt x="0" y="2909"/>
                    </a:lnTo>
                    <a:lnTo>
                      <a:pt x="0" y="21600"/>
                    </a:lnTo>
                    <a:lnTo>
                      <a:pt x="21600" y="21600"/>
                    </a:lnTo>
                    <a:lnTo>
                      <a:pt x="21600" y="2909"/>
                    </a:lnTo>
                    <a:lnTo>
                      <a:pt x="11806" y="2909"/>
                    </a:lnTo>
                    <a:close/>
                    <a:moveTo>
                      <a:pt x="11806" y="20019"/>
                    </a:moveTo>
                    <a:lnTo>
                      <a:pt x="9794" y="20019"/>
                    </a:lnTo>
                    <a:lnTo>
                      <a:pt x="9794" y="18852"/>
                    </a:lnTo>
                    <a:lnTo>
                      <a:pt x="11806" y="18852"/>
                    </a:lnTo>
                    <a:lnTo>
                      <a:pt x="11806" y="20019"/>
                    </a:lnTo>
                    <a:close/>
                    <a:moveTo>
                      <a:pt x="11806" y="18484"/>
                    </a:moveTo>
                    <a:lnTo>
                      <a:pt x="9794" y="18484"/>
                    </a:lnTo>
                    <a:lnTo>
                      <a:pt x="9794" y="17317"/>
                    </a:lnTo>
                    <a:lnTo>
                      <a:pt x="11806" y="17317"/>
                    </a:lnTo>
                    <a:lnTo>
                      <a:pt x="11806" y="18484"/>
                    </a:lnTo>
                    <a:close/>
                    <a:moveTo>
                      <a:pt x="11806" y="16818"/>
                    </a:moveTo>
                    <a:lnTo>
                      <a:pt x="9794" y="16818"/>
                    </a:lnTo>
                    <a:lnTo>
                      <a:pt x="9794" y="15782"/>
                    </a:lnTo>
                    <a:lnTo>
                      <a:pt x="11806" y="15782"/>
                    </a:lnTo>
                    <a:lnTo>
                      <a:pt x="11806" y="16818"/>
                    </a:lnTo>
                    <a:close/>
                    <a:moveTo>
                      <a:pt x="11806" y="15283"/>
                    </a:moveTo>
                    <a:lnTo>
                      <a:pt x="9794" y="15283"/>
                    </a:lnTo>
                    <a:lnTo>
                      <a:pt x="9794" y="14162"/>
                    </a:lnTo>
                    <a:lnTo>
                      <a:pt x="11806" y="14162"/>
                    </a:lnTo>
                    <a:lnTo>
                      <a:pt x="11806" y="15283"/>
                    </a:lnTo>
                    <a:close/>
                    <a:moveTo>
                      <a:pt x="11806" y="13701"/>
                    </a:moveTo>
                    <a:lnTo>
                      <a:pt x="9794" y="13701"/>
                    </a:lnTo>
                    <a:lnTo>
                      <a:pt x="9794" y="12619"/>
                    </a:lnTo>
                    <a:lnTo>
                      <a:pt x="11806" y="12619"/>
                    </a:lnTo>
                    <a:lnTo>
                      <a:pt x="11806" y="13701"/>
                    </a:lnTo>
                    <a:close/>
                    <a:moveTo>
                      <a:pt x="11806" y="12166"/>
                    </a:moveTo>
                    <a:lnTo>
                      <a:pt x="9794" y="12166"/>
                    </a:lnTo>
                    <a:lnTo>
                      <a:pt x="9794" y="11046"/>
                    </a:lnTo>
                    <a:lnTo>
                      <a:pt x="11806" y="11046"/>
                    </a:lnTo>
                    <a:lnTo>
                      <a:pt x="11806" y="12166"/>
                    </a:lnTo>
                    <a:close/>
                    <a:moveTo>
                      <a:pt x="11806" y="10547"/>
                    </a:moveTo>
                    <a:lnTo>
                      <a:pt x="9794" y="10547"/>
                    </a:lnTo>
                    <a:lnTo>
                      <a:pt x="9794" y="9464"/>
                    </a:lnTo>
                    <a:lnTo>
                      <a:pt x="11806" y="9464"/>
                    </a:lnTo>
                    <a:lnTo>
                      <a:pt x="11806" y="10547"/>
                    </a:lnTo>
                    <a:close/>
                    <a:moveTo>
                      <a:pt x="11806" y="9004"/>
                    </a:moveTo>
                    <a:lnTo>
                      <a:pt x="9794" y="9004"/>
                    </a:lnTo>
                    <a:lnTo>
                      <a:pt x="9794" y="7845"/>
                    </a:lnTo>
                    <a:lnTo>
                      <a:pt x="11806" y="7845"/>
                    </a:lnTo>
                    <a:lnTo>
                      <a:pt x="11806" y="9004"/>
                    </a:lnTo>
                    <a:close/>
                    <a:moveTo>
                      <a:pt x="11806" y="7469"/>
                    </a:moveTo>
                    <a:lnTo>
                      <a:pt x="9794" y="7469"/>
                    </a:lnTo>
                    <a:lnTo>
                      <a:pt x="9794" y="6310"/>
                    </a:lnTo>
                    <a:lnTo>
                      <a:pt x="11806" y="6310"/>
                    </a:lnTo>
                    <a:lnTo>
                      <a:pt x="11806" y="7469"/>
                    </a:lnTo>
                    <a:close/>
                    <a:moveTo>
                      <a:pt x="11806" y="5887"/>
                    </a:moveTo>
                    <a:lnTo>
                      <a:pt x="9794" y="5887"/>
                    </a:lnTo>
                    <a:lnTo>
                      <a:pt x="9794" y="4736"/>
                    </a:lnTo>
                    <a:lnTo>
                      <a:pt x="11806" y="4736"/>
                    </a:lnTo>
                    <a:lnTo>
                      <a:pt x="11806" y="5887"/>
                    </a:lnTo>
                    <a:close/>
                    <a:moveTo>
                      <a:pt x="15798" y="20019"/>
                    </a:moveTo>
                    <a:lnTo>
                      <a:pt x="13701" y="20019"/>
                    </a:lnTo>
                    <a:lnTo>
                      <a:pt x="13701" y="18852"/>
                    </a:lnTo>
                    <a:lnTo>
                      <a:pt x="15798" y="18852"/>
                    </a:lnTo>
                    <a:lnTo>
                      <a:pt x="15798" y="20019"/>
                    </a:lnTo>
                    <a:close/>
                    <a:moveTo>
                      <a:pt x="15798" y="18484"/>
                    </a:moveTo>
                    <a:lnTo>
                      <a:pt x="13701" y="18484"/>
                    </a:lnTo>
                    <a:lnTo>
                      <a:pt x="13701" y="17317"/>
                    </a:lnTo>
                    <a:lnTo>
                      <a:pt x="15798" y="17317"/>
                    </a:lnTo>
                    <a:lnTo>
                      <a:pt x="15798" y="18484"/>
                    </a:lnTo>
                    <a:close/>
                    <a:moveTo>
                      <a:pt x="15798" y="16818"/>
                    </a:moveTo>
                    <a:lnTo>
                      <a:pt x="13701" y="16818"/>
                    </a:lnTo>
                    <a:lnTo>
                      <a:pt x="13701" y="15782"/>
                    </a:lnTo>
                    <a:lnTo>
                      <a:pt x="15798" y="15782"/>
                    </a:lnTo>
                    <a:lnTo>
                      <a:pt x="15798" y="16818"/>
                    </a:lnTo>
                    <a:close/>
                    <a:moveTo>
                      <a:pt x="15798" y="15283"/>
                    </a:moveTo>
                    <a:lnTo>
                      <a:pt x="13701" y="15283"/>
                    </a:lnTo>
                    <a:lnTo>
                      <a:pt x="13701" y="14162"/>
                    </a:lnTo>
                    <a:lnTo>
                      <a:pt x="15798" y="14162"/>
                    </a:lnTo>
                    <a:lnTo>
                      <a:pt x="15798" y="15283"/>
                    </a:lnTo>
                    <a:close/>
                    <a:moveTo>
                      <a:pt x="15798" y="13701"/>
                    </a:moveTo>
                    <a:lnTo>
                      <a:pt x="13701" y="13701"/>
                    </a:lnTo>
                    <a:lnTo>
                      <a:pt x="13701" y="12619"/>
                    </a:lnTo>
                    <a:lnTo>
                      <a:pt x="15798" y="12619"/>
                    </a:lnTo>
                    <a:lnTo>
                      <a:pt x="15798" y="13701"/>
                    </a:lnTo>
                    <a:close/>
                    <a:moveTo>
                      <a:pt x="15798" y="12166"/>
                    </a:moveTo>
                    <a:lnTo>
                      <a:pt x="13701" y="12166"/>
                    </a:lnTo>
                    <a:lnTo>
                      <a:pt x="13701" y="11046"/>
                    </a:lnTo>
                    <a:lnTo>
                      <a:pt x="15798" y="11046"/>
                    </a:lnTo>
                    <a:lnTo>
                      <a:pt x="15798" y="12166"/>
                    </a:lnTo>
                    <a:close/>
                    <a:moveTo>
                      <a:pt x="15798" y="10547"/>
                    </a:moveTo>
                    <a:lnTo>
                      <a:pt x="13701" y="10547"/>
                    </a:lnTo>
                    <a:lnTo>
                      <a:pt x="13701" y="9464"/>
                    </a:lnTo>
                    <a:lnTo>
                      <a:pt x="15798" y="9464"/>
                    </a:lnTo>
                    <a:lnTo>
                      <a:pt x="15798" y="10547"/>
                    </a:lnTo>
                    <a:close/>
                    <a:moveTo>
                      <a:pt x="15798" y="9004"/>
                    </a:moveTo>
                    <a:lnTo>
                      <a:pt x="13701" y="9004"/>
                    </a:lnTo>
                    <a:lnTo>
                      <a:pt x="13701" y="7845"/>
                    </a:lnTo>
                    <a:lnTo>
                      <a:pt x="15798" y="7845"/>
                    </a:lnTo>
                    <a:lnTo>
                      <a:pt x="15798" y="9004"/>
                    </a:lnTo>
                    <a:close/>
                    <a:moveTo>
                      <a:pt x="15798" y="7469"/>
                    </a:moveTo>
                    <a:lnTo>
                      <a:pt x="13701" y="7469"/>
                    </a:lnTo>
                    <a:lnTo>
                      <a:pt x="13701" y="6310"/>
                    </a:lnTo>
                    <a:lnTo>
                      <a:pt x="15798" y="6310"/>
                    </a:lnTo>
                    <a:lnTo>
                      <a:pt x="15798" y="7469"/>
                    </a:lnTo>
                    <a:close/>
                    <a:moveTo>
                      <a:pt x="15798" y="5887"/>
                    </a:moveTo>
                    <a:lnTo>
                      <a:pt x="13701" y="5887"/>
                    </a:lnTo>
                    <a:lnTo>
                      <a:pt x="13701" y="4736"/>
                    </a:lnTo>
                    <a:lnTo>
                      <a:pt x="15798" y="4736"/>
                    </a:lnTo>
                    <a:lnTo>
                      <a:pt x="15798" y="5887"/>
                    </a:lnTo>
                    <a:close/>
                  </a:path>
                </a:pathLst>
              </a:custGeom>
              <a:solidFill>
                <a:srgbClr val="9BBB5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352" name="Shape 352"/>
              <p:cNvSpPr/>
              <p:nvPr/>
            </p:nvSpPr>
            <p:spPr>
              <a:xfrm>
                <a:off x="4437636" y="3036573"/>
                <a:ext cx="4534195" cy="104055"/>
              </a:xfrm>
              <a:prstGeom prst="rect">
                <a:avLst/>
              </a:prstGeom>
              <a:solidFill>
                <a:srgbClr val="9BBB5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</p:grpSp>
        <p:grpSp>
          <p:nvGrpSpPr>
            <p:cNvPr id="575" name="Group 575"/>
            <p:cNvGrpSpPr/>
            <p:nvPr/>
          </p:nvGrpSpPr>
          <p:grpSpPr>
            <a:xfrm>
              <a:off x="87987" y="448451"/>
              <a:ext cx="8810083" cy="2508326"/>
              <a:chOff x="0" y="0"/>
              <a:chExt cx="8810082" cy="2508325"/>
            </a:xfrm>
          </p:grpSpPr>
          <p:sp>
            <p:nvSpPr>
              <p:cNvPr id="354" name="Shape 354"/>
              <p:cNvSpPr/>
              <p:nvPr/>
            </p:nvSpPr>
            <p:spPr>
              <a:xfrm>
                <a:off x="4601883" y="216897"/>
                <a:ext cx="99065" cy="362791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355" name="Shape 355"/>
              <p:cNvSpPr/>
              <p:nvPr/>
            </p:nvSpPr>
            <p:spPr>
              <a:xfrm>
                <a:off x="4780795" y="216897"/>
                <a:ext cx="90258" cy="362791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356" name="Shape 356"/>
              <p:cNvSpPr/>
              <p:nvPr/>
            </p:nvSpPr>
            <p:spPr>
              <a:xfrm>
                <a:off x="4945043" y="216897"/>
                <a:ext cx="101989" cy="362791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357" name="Shape 357"/>
              <p:cNvSpPr/>
              <p:nvPr/>
            </p:nvSpPr>
            <p:spPr>
              <a:xfrm>
                <a:off x="5126891" y="216897"/>
                <a:ext cx="101988" cy="362791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358" name="Shape 358"/>
              <p:cNvSpPr/>
              <p:nvPr/>
            </p:nvSpPr>
            <p:spPr>
              <a:xfrm>
                <a:off x="4425903" y="665348"/>
                <a:ext cx="99069" cy="362789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359" name="Shape 359"/>
              <p:cNvSpPr/>
              <p:nvPr/>
            </p:nvSpPr>
            <p:spPr>
              <a:xfrm>
                <a:off x="4601883" y="665348"/>
                <a:ext cx="99065" cy="362789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360" name="Shape 360"/>
              <p:cNvSpPr/>
              <p:nvPr/>
            </p:nvSpPr>
            <p:spPr>
              <a:xfrm>
                <a:off x="4945043" y="665348"/>
                <a:ext cx="101989" cy="362789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361" name="Shape 361"/>
              <p:cNvSpPr/>
              <p:nvPr/>
            </p:nvSpPr>
            <p:spPr>
              <a:xfrm>
                <a:off x="4425903" y="1110868"/>
                <a:ext cx="99069" cy="362789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362" name="Shape 362"/>
              <p:cNvSpPr/>
              <p:nvPr/>
            </p:nvSpPr>
            <p:spPr>
              <a:xfrm>
                <a:off x="4601883" y="1110868"/>
                <a:ext cx="99065" cy="362789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363" name="Shape 363"/>
              <p:cNvSpPr/>
              <p:nvPr/>
            </p:nvSpPr>
            <p:spPr>
              <a:xfrm>
                <a:off x="4780795" y="1110868"/>
                <a:ext cx="90258" cy="362789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364" name="Shape 364"/>
              <p:cNvSpPr/>
              <p:nvPr/>
            </p:nvSpPr>
            <p:spPr>
              <a:xfrm>
                <a:off x="4945043" y="1110868"/>
                <a:ext cx="101989" cy="362789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365" name="Shape 365"/>
              <p:cNvSpPr/>
              <p:nvPr/>
            </p:nvSpPr>
            <p:spPr>
              <a:xfrm>
                <a:off x="5126891" y="1110868"/>
                <a:ext cx="101988" cy="362789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366" name="Shape 366"/>
              <p:cNvSpPr/>
              <p:nvPr/>
            </p:nvSpPr>
            <p:spPr>
              <a:xfrm>
                <a:off x="4425903" y="1553461"/>
                <a:ext cx="99069" cy="37744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367" name="Shape 367"/>
              <p:cNvSpPr/>
              <p:nvPr/>
            </p:nvSpPr>
            <p:spPr>
              <a:xfrm>
                <a:off x="4780795" y="1553461"/>
                <a:ext cx="90258" cy="37744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368" name="Shape 368"/>
              <p:cNvSpPr/>
              <p:nvPr/>
            </p:nvSpPr>
            <p:spPr>
              <a:xfrm>
                <a:off x="4945043" y="1553461"/>
                <a:ext cx="101989" cy="37744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369" name="Shape 369"/>
              <p:cNvSpPr/>
              <p:nvPr/>
            </p:nvSpPr>
            <p:spPr>
              <a:xfrm>
                <a:off x="5126891" y="1553461"/>
                <a:ext cx="101988" cy="37744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370" name="Shape 370"/>
              <p:cNvSpPr/>
              <p:nvPr/>
            </p:nvSpPr>
            <p:spPr>
              <a:xfrm>
                <a:off x="4425903" y="2004843"/>
                <a:ext cx="99069" cy="371578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371" name="Shape 371"/>
              <p:cNvSpPr/>
              <p:nvPr/>
            </p:nvSpPr>
            <p:spPr>
              <a:xfrm>
                <a:off x="4601883" y="2004843"/>
                <a:ext cx="99065" cy="371578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372" name="Shape 372"/>
              <p:cNvSpPr/>
              <p:nvPr/>
            </p:nvSpPr>
            <p:spPr>
              <a:xfrm>
                <a:off x="4780795" y="2004843"/>
                <a:ext cx="90258" cy="371578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373" name="Shape 373"/>
              <p:cNvSpPr/>
              <p:nvPr/>
            </p:nvSpPr>
            <p:spPr>
              <a:xfrm>
                <a:off x="5126891" y="2004843"/>
                <a:ext cx="101988" cy="371578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374" name="Shape 374"/>
              <p:cNvSpPr/>
              <p:nvPr/>
            </p:nvSpPr>
            <p:spPr>
              <a:xfrm>
                <a:off x="1545692" y="718107"/>
                <a:ext cx="101986" cy="134161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375" name="Shape 375"/>
              <p:cNvSpPr/>
              <p:nvPr/>
            </p:nvSpPr>
            <p:spPr>
              <a:xfrm>
                <a:off x="1833128" y="718107"/>
                <a:ext cx="84384" cy="134161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376" name="Shape 376"/>
              <p:cNvSpPr/>
              <p:nvPr/>
            </p:nvSpPr>
            <p:spPr>
              <a:xfrm>
                <a:off x="1976844" y="718107"/>
                <a:ext cx="75592" cy="134161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377" name="Shape 377"/>
              <p:cNvSpPr/>
              <p:nvPr/>
            </p:nvSpPr>
            <p:spPr>
              <a:xfrm>
                <a:off x="2132293" y="718107"/>
                <a:ext cx="57988" cy="134161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378" name="Shape 378"/>
              <p:cNvSpPr/>
              <p:nvPr/>
            </p:nvSpPr>
            <p:spPr>
              <a:xfrm>
                <a:off x="1545692" y="893970"/>
                <a:ext cx="101986" cy="157618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379" name="Shape 379"/>
              <p:cNvSpPr/>
              <p:nvPr/>
            </p:nvSpPr>
            <p:spPr>
              <a:xfrm>
                <a:off x="1701141" y="893970"/>
                <a:ext cx="78536" cy="157618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380" name="Shape 380"/>
              <p:cNvSpPr/>
              <p:nvPr/>
            </p:nvSpPr>
            <p:spPr>
              <a:xfrm>
                <a:off x="1833128" y="893970"/>
                <a:ext cx="84384" cy="157618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381" name="Shape 381"/>
              <p:cNvSpPr/>
              <p:nvPr/>
            </p:nvSpPr>
            <p:spPr>
              <a:xfrm>
                <a:off x="2132293" y="893970"/>
                <a:ext cx="57988" cy="157618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382" name="Shape 382"/>
              <p:cNvSpPr/>
              <p:nvPr/>
            </p:nvSpPr>
            <p:spPr>
              <a:xfrm>
                <a:off x="1545692" y="1069835"/>
                <a:ext cx="101986" cy="157615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383" name="Shape 383"/>
              <p:cNvSpPr/>
              <p:nvPr/>
            </p:nvSpPr>
            <p:spPr>
              <a:xfrm>
                <a:off x="1833128" y="1069835"/>
                <a:ext cx="84384" cy="157615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384" name="Shape 384"/>
              <p:cNvSpPr/>
              <p:nvPr/>
            </p:nvSpPr>
            <p:spPr>
              <a:xfrm>
                <a:off x="1976844" y="1069835"/>
                <a:ext cx="75592" cy="157615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385" name="Shape 385"/>
              <p:cNvSpPr/>
              <p:nvPr/>
            </p:nvSpPr>
            <p:spPr>
              <a:xfrm>
                <a:off x="2132293" y="1069835"/>
                <a:ext cx="57988" cy="157615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386" name="Shape 386"/>
              <p:cNvSpPr/>
              <p:nvPr/>
            </p:nvSpPr>
            <p:spPr>
              <a:xfrm>
                <a:off x="1545692" y="1266215"/>
                <a:ext cx="101986" cy="151750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387" name="Shape 387"/>
              <p:cNvSpPr/>
              <p:nvPr/>
            </p:nvSpPr>
            <p:spPr>
              <a:xfrm>
                <a:off x="1701141" y="1266215"/>
                <a:ext cx="78536" cy="151750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388" name="Shape 388"/>
              <p:cNvSpPr/>
              <p:nvPr/>
            </p:nvSpPr>
            <p:spPr>
              <a:xfrm>
                <a:off x="1833128" y="1266215"/>
                <a:ext cx="84384" cy="151750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389" name="Shape 389"/>
              <p:cNvSpPr/>
              <p:nvPr/>
            </p:nvSpPr>
            <p:spPr>
              <a:xfrm>
                <a:off x="1976844" y="1266215"/>
                <a:ext cx="75592" cy="151750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390" name="Shape 390"/>
              <p:cNvSpPr/>
              <p:nvPr/>
            </p:nvSpPr>
            <p:spPr>
              <a:xfrm>
                <a:off x="2132293" y="1266215"/>
                <a:ext cx="57988" cy="151750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391" name="Shape 391"/>
              <p:cNvSpPr/>
              <p:nvPr/>
            </p:nvSpPr>
            <p:spPr>
              <a:xfrm>
                <a:off x="1545692" y="1442080"/>
                <a:ext cx="101986" cy="15468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392" name="Shape 392"/>
              <p:cNvSpPr/>
              <p:nvPr/>
            </p:nvSpPr>
            <p:spPr>
              <a:xfrm>
                <a:off x="1833128" y="1442080"/>
                <a:ext cx="84384" cy="15468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393" name="Shape 393"/>
              <p:cNvSpPr/>
              <p:nvPr/>
            </p:nvSpPr>
            <p:spPr>
              <a:xfrm>
                <a:off x="2132293" y="1442080"/>
                <a:ext cx="57988" cy="15468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394" name="Shape 394"/>
              <p:cNvSpPr/>
              <p:nvPr/>
            </p:nvSpPr>
            <p:spPr>
              <a:xfrm>
                <a:off x="1545692" y="1632597"/>
                <a:ext cx="101986" cy="15468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395" name="Shape 395"/>
              <p:cNvSpPr/>
              <p:nvPr/>
            </p:nvSpPr>
            <p:spPr>
              <a:xfrm>
                <a:off x="1833128" y="1632597"/>
                <a:ext cx="84384" cy="15468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396" name="Shape 396"/>
              <p:cNvSpPr/>
              <p:nvPr/>
            </p:nvSpPr>
            <p:spPr>
              <a:xfrm>
                <a:off x="1976844" y="1632597"/>
                <a:ext cx="75592" cy="15468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397" name="Shape 397"/>
              <p:cNvSpPr/>
              <p:nvPr/>
            </p:nvSpPr>
            <p:spPr>
              <a:xfrm>
                <a:off x="2132293" y="1632597"/>
                <a:ext cx="57988" cy="15468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398" name="Shape 398"/>
              <p:cNvSpPr/>
              <p:nvPr/>
            </p:nvSpPr>
            <p:spPr>
              <a:xfrm>
                <a:off x="1545692" y="1811393"/>
                <a:ext cx="101986" cy="134165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399" name="Shape 399"/>
              <p:cNvSpPr/>
              <p:nvPr/>
            </p:nvSpPr>
            <p:spPr>
              <a:xfrm>
                <a:off x="1701141" y="1811393"/>
                <a:ext cx="78536" cy="134165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400" name="Shape 400"/>
              <p:cNvSpPr/>
              <p:nvPr/>
            </p:nvSpPr>
            <p:spPr>
              <a:xfrm>
                <a:off x="1833128" y="1811393"/>
                <a:ext cx="84384" cy="134165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401" name="Shape 401"/>
              <p:cNvSpPr/>
              <p:nvPr/>
            </p:nvSpPr>
            <p:spPr>
              <a:xfrm>
                <a:off x="2132293" y="1811393"/>
                <a:ext cx="57988" cy="134165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402" name="Shape 402"/>
              <p:cNvSpPr/>
              <p:nvPr/>
            </p:nvSpPr>
            <p:spPr>
              <a:xfrm>
                <a:off x="1833128" y="1984325"/>
                <a:ext cx="84384" cy="157617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403" name="Shape 403"/>
              <p:cNvSpPr/>
              <p:nvPr/>
            </p:nvSpPr>
            <p:spPr>
              <a:xfrm>
                <a:off x="1976844" y="1984325"/>
                <a:ext cx="75592" cy="157617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404" name="Shape 404"/>
              <p:cNvSpPr/>
              <p:nvPr/>
            </p:nvSpPr>
            <p:spPr>
              <a:xfrm>
                <a:off x="1545692" y="2160190"/>
                <a:ext cx="101986" cy="17227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405" name="Shape 405"/>
              <p:cNvSpPr/>
              <p:nvPr/>
            </p:nvSpPr>
            <p:spPr>
              <a:xfrm>
                <a:off x="1701141" y="2160190"/>
                <a:ext cx="78536" cy="17227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406" name="Shape 406"/>
              <p:cNvSpPr/>
              <p:nvPr/>
            </p:nvSpPr>
            <p:spPr>
              <a:xfrm>
                <a:off x="1833128" y="2160190"/>
                <a:ext cx="84384" cy="17227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407" name="Shape 407"/>
              <p:cNvSpPr/>
              <p:nvPr/>
            </p:nvSpPr>
            <p:spPr>
              <a:xfrm>
                <a:off x="1976844" y="2160190"/>
                <a:ext cx="75592" cy="17227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408" name="Shape 408"/>
              <p:cNvSpPr/>
              <p:nvPr/>
            </p:nvSpPr>
            <p:spPr>
              <a:xfrm>
                <a:off x="2132293" y="2160190"/>
                <a:ext cx="57988" cy="17227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409" name="Shape 409"/>
              <p:cNvSpPr/>
              <p:nvPr/>
            </p:nvSpPr>
            <p:spPr>
              <a:xfrm>
                <a:off x="1545692" y="2350709"/>
                <a:ext cx="101986" cy="157617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410" name="Shape 410"/>
              <p:cNvSpPr/>
              <p:nvPr/>
            </p:nvSpPr>
            <p:spPr>
              <a:xfrm>
                <a:off x="1833128" y="2350709"/>
                <a:ext cx="84384" cy="157617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411" name="Shape 411"/>
              <p:cNvSpPr/>
              <p:nvPr/>
            </p:nvSpPr>
            <p:spPr>
              <a:xfrm>
                <a:off x="2132293" y="2350709"/>
                <a:ext cx="57988" cy="157617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412" name="Shape 412"/>
              <p:cNvSpPr/>
              <p:nvPr/>
            </p:nvSpPr>
            <p:spPr>
              <a:xfrm>
                <a:off x="3628127" y="463105"/>
                <a:ext cx="75598" cy="336405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413" name="Shape 413"/>
              <p:cNvSpPr/>
              <p:nvPr/>
            </p:nvSpPr>
            <p:spPr>
              <a:xfrm>
                <a:off x="3936089" y="463105"/>
                <a:ext cx="84386" cy="336405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414" name="Shape 414"/>
              <p:cNvSpPr/>
              <p:nvPr/>
            </p:nvSpPr>
            <p:spPr>
              <a:xfrm>
                <a:off x="4094472" y="463105"/>
                <a:ext cx="75592" cy="336405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415" name="Shape 415"/>
              <p:cNvSpPr/>
              <p:nvPr/>
            </p:nvSpPr>
            <p:spPr>
              <a:xfrm>
                <a:off x="3628127" y="876382"/>
                <a:ext cx="75598" cy="330548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416" name="Shape 416"/>
              <p:cNvSpPr/>
              <p:nvPr/>
            </p:nvSpPr>
            <p:spPr>
              <a:xfrm>
                <a:off x="3780641" y="876382"/>
                <a:ext cx="78533" cy="330548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417" name="Shape 417"/>
              <p:cNvSpPr/>
              <p:nvPr/>
            </p:nvSpPr>
            <p:spPr>
              <a:xfrm>
                <a:off x="4094472" y="876382"/>
                <a:ext cx="75592" cy="330548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418" name="Shape 418"/>
              <p:cNvSpPr/>
              <p:nvPr/>
            </p:nvSpPr>
            <p:spPr>
              <a:xfrm>
                <a:off x="3628127" y="1266217"/>
                <a:ext cx="75598" cy="330546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419" name="Shape 419"/>
              <p:cNvSpPr/>
              <p:nvPr/>
            </p:nvSpPr>
            <p:spPr>
              <a:xfrm>
                <a:off x="3936089" y="1266217"/>
                <a:ext cx="84386" cy="330546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420" name="Shape 420"/>
              <p:cNvSpPr/>
              <p:nvPr/>
            </p:nvSpPr>
            <p:spPr>
              <a:xfrm>
                <a:off x="4094472" y="1266217"/>
                <a:ext cx="75592" cy="330546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421" name="Shape 421"/>
              <p:cNvSpPr/>
              <p:nvPr/>
            </p:nvSpPr>
            <p:spPr>
              <a:xfrm>
                <a:off x="3628127" y="1673630"/>
                <a:ext cx="75598" cy="330550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422" name="Shape 422"/>
              <p:cNvSpPr/>
              <p:nvPr/>
            </p:nvSpPr>
            <p:spPr>
              <a:xfrm>
                <a:off x="3780641" y="1673630"/>
                <a:ext cx="78533" cy="330550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423" name="Shape 423"/>
              <p:cNvSpPr/>
              <p:nvPr/>
            </p:nvSpPr>
            <p:spPr>
              <a:xfrm>
                <a:off x="4094472" y="1673630"/>
                <a:ext cx="75592" cy="330550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424" name="Shape 424"/>
              <p:cNvSpPr/>
              <p:nvPr/>
            </p:nvSpPr>
            <p:spPr>
              <a:xfrm>
                <a:off x="3780641" y="2063465"/>
                <a:ext cx="78533" cy="34520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425" name="Shape 425"/>
              <p:cNvSpPr/>
              <p:nvPr/>
            </p:nvSpPr>
            <p:spPr>
              <a:xfrm>
                <a:off x="4094472" y="2063465"/>
                <a:ext cx="75592" cy="34520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426" name="Shape 426"/>
              <p:cNvSpPr/>
              <p:nvPr/>
            </p:nvSpPr>
            <p:spPr>
              <a:xfrm>
                <a:off x="6508336" y="0"/>
                <a:ext cx="583005" cy="60892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427" name="Shape 427"/>
              <p:cNvSpPr/>
              <p:nvPr/>
            </p:nvSpPr>
            <p:spPr>
              <a:xfrm>
                <a:off x="6508336" y="117241"/>
                <a:ext cx="583005" cy="57950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428" name="Shape 428"/>
              <p:cNvSpPr/>
              <p:nvPr/>
            </p:nvSpPr>
            <p:spPr>
              <a:xfrm>
                <a:off x="6508336" y="231550"/>
                <a:ext cx="583005" cy="60895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429" name="Shape 429"/>
              <p:cNvSpPr/>
              <p:nvPr/>
            </p:nvSpPr>
            <p:spPr>
              <a:xfrm>
                <a:off x="6508336" y="351725"/>
                <a:ext cx="583005" cy="5501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430" name="Shape 430"/>
              <p:cNvSpPr/>
              <p:nvPr/>
            </p:nvSpPr>
            <p:spPr>
              <a:xfrm>
                <a:off x="6508336" y="463105"/>
                <a:ext cx="583005" cy="69672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431" name="Shape 431"/>
              <p:cNvSpPr/>
              <p:nvPr/>
            </p:nvSpPr>
            <p:spPr>
              <a:xfrm>
                <a:off x="6508336" y="580348"/>
                <a:ext cx="583005" cy="57957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432" name="Shape 432"/>
              <p:cNvSpPr/>
              <p:nvPr/>
            </p:nvSpPr>
            <p:spPr>
              <a:xfrm>
                <a:off x="6508336" y="697591"/>
                <a:ext cx="583005" cy="63835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433" name="Shape 433"/>
              <p:cNvSpPr/>
              <p:nvPr/>
            </p:nvSpPr>
            <p:spPr>
              <a:xfrm>
                <a:off x="6508336" y="817762"/>
                <a:ext cx="583005" cy="57958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434" name="Shape 434"/>
              <p:cNvSpPr/>
              <p:nvPr/>
            </p:nvSpPr>
            <p:spPr>
              <a:xfrm>
                <a:off x="6508336" y="1052248"/>
                <a:ext cx="583005" cy="57957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435" name="Shape 435"/>
              <p:cNvSpPr/>
              <p:nvPr/>
            </p:nvSpPr>
            <p:spPr>
              <a:xfrm>
                <a:off x="6508336" y="1163629"/>
                <a:ext cx="583005" cy="63829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436" name="Shape 436"/>
              <p:cNvSpPr/>
              <p:nvPr/>
            </p:nvSpPr>
            <p:spPr>
              <a:xfrm>
                <a:off x="6508336" y="1283803"/>
                <a:ext cx="583005" cy="57949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437" name="Shape 437"/>
              <p:cNvSpPr/>
              <p:nvPr/>
            </p:nvSpPr>
            <p:spPr>
              <a:xfrm>
                <a:off x="6508336" y="1398112"/>
                <a:ext cx="583005" cy="60895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438" name="Shape 438"/>
              <p:cNvSpPr/>
              <p:nvPr/>
            </p:nvSpPr>
            <p:spPr>
              <a:xfrm>
                <a:off x="6508336" y="1515354"/>
                <a:ext cx="583005" cy="57958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439" name="Shape 439"/>
              <p:cNvSpPr/>
              <p:nvPr/>
            </p:nvSpPr>
            <p:spPr>
              <a:xfrm>
                <a:off x="6508336" y="1632597"/>
                <a:ext cx="583005" cy="63829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440" name="Shape 440"/>
              <p:cNvSpPr/>
              <p:nvPr/>
            </p:nvSpPr>
            <p:spPr>
              <a:xfrm>
                <a:off x="6508336" y="1752770"/>
                <a:ext cx="583005" cy="57950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441" name="Shape 441"/>
              <p:cNvSpPr/>
              <p:nvPr/>
            </p:nvSpPr>
            <p:spPr>
              <a:xfrm>
                <a:off x="6508336" y="1861219"/>
                <a:ext cx="583005" cy="69672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442" name="Shape 442"/>
              <p:cNvSpPr/>
              <p:nvPr/>
            </p:nvSpPr>
            <p:spPr>
              <a:xfrm>
                <a:off x="6508336" y="2098639"/>
                <a:ext cx="583005" cy="60892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443" name="Shape 443"/>
              <p:cNvSpPr/>
              <p:nvPr/>
            </p:nvSpPr>
            <p:spPr>
              <a:xfrm>
                <a:off x="6508336" y="2218809"/>
                <a:ext cx="583005" cy="57957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444" name="Shape 444"/>
              <p:cNvSpPr/>
              <p:nvPr/>
            </p:nvSpPr>
            <p:spPr>
              <a:xfrm>
                <a:off x="6508336" y="2333122"/>
                <a:ext cx="583005" cy="60892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445" name="Shape 445"/>
              <p:cNvSpPr/>
              <p:nvPr/>
            </p:nvSpPr>
            <p:spPr>
              <a:xfrm>
                <a:off x="2440258" y="231552"/>
                <a:ext cx="137189" cy="140029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446" name="Shape 446"/>
              <p:cNvSpPr/>
              <p:nvPr/>
            </p:nvSpPr>
            <p:spPr>
              <a:xfrm>
                <a:off x="2654367" y="231552"/>
                <a:ext cx="116653" cy="140029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447" name="Shape 447"/>
              <p:cNvSpPr/>
              <p:nvPr/>
            </p:nvSpPr>
            <p:spPr>
              <a:xfrm>
                <a:off x="2868477" y="231552"/>
                <a:ext cx="119589" cy="140029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448" name="Shape 448"/>
              <p:cNvSpPr/>
              <p:nvPr/>
            </p:nvSpPr>
            <p:spPr>
              <a:xfrm>
                <a:off x="3067921" y="231552"/>
                <a:ext cx="113734" cy="140029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449" name="Shape 449"/>
              <p:cNvSpPr/>
              <p:nvPr/>
            </p:nvSpPr>
            <p:spPr>
              <a:xfrm>
                <a:off x="2440258" y="430863"/>
                <a:ext cx="137189" cy="134161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450" name="Shape 450"/>
              <p:cNvSpPr/>
              <p:nvPr/>
            </p:nvSpPr>
            <p:spPr>
              <a:xfrm>
                <a:off x="2868477" y="430863"/>
                <a:ext cx="119589" cy="134161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451" name="Shape 451"/>
              <p:cNvSpPr/>
              <p:nvPr/>
            </p:nvSpPr>
            <p:spPr>
              <a:xfrm>
                <a:off x="2440258" y="621383"/>
                <a:ext cx="137189" cy="140030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452" name="Shape 452"/>
              <p:cNvSpPr/>
              <p:nvPr/>
            </p:nvSpPr>
            <p:spPr>
              <a:xfrm>
                <a:off x="2654367" y="621383"/>
                <a:ext cx="116653" cy="140030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453" name="Shape 453"/>
              <p:cNvSpPr/>
              <p:nvPr/>
            </p:nvSpPr>
            <p:spPr>
              <a:xfrm>
                <a:off x="2868477" y="621383"/>
                <a:ext cx="119589" cy="140030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454" name="Shape 454"/>
              <p:cNvSpPr/>
              <p:nvPr/>
            </p:nvSpPr>
            <p:spPr>
              <a:xfrm>
                <a:off x="3067921" y="621383"/>
                <a:ext cx="113734" cy="140030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455" name="Shape 455"/>
              <p:cNvSpPr/>
              <p:nvPr/>
            </p:nvSpPr>
            <p:spPr>
              <a:xfrm>
                <a:off x="2654367" y="817762"/>
                <a:ext cx="116653" cy="134165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456" name="Shape 456"/>
              <p:cNvSpPr/>
              <p:nvPr/>
            </p:nvSpPr>
            <p:spPr>
              <a:xfrm>
                <a:off x="2868477" y="817762"/>
                <a:ext cx="119589" cy="134165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457" name="Shape 457"/>
              <p:cNvSpPr/>
              <p:nvPr/>
            </p:nvSpPr>
            <p:spPr>
              <a:xfrm>
                <a:off x="3067921" y="817762"/>
                <a:ext cx="113734" cy="134165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458" name="Shape 458"/>
              <p:cNvSpPr/>
              <p:nvPr/>
            </p:nvSpPr>
            <p:spPr>
              <a:xfrm>
                <a:off x="2440258" y="1008283"/>
                <a:ext cx="137189" cy="140027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459" name="Shape 459"/>
              <p:cNvSpPr/>
              <p:nvPr/>
            </p:nvSpPr>
            <p:spPr>
              <a:xfrm>
                <a:off x="2654367" y="1008283"/>
                <a:ext cx="116653" cy="140027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460" name="Shape 460"/>
              <p:cNvSpPr/>
              <p:nvPr/>
            </p:nvSpPr>
            <p:spPr>
              <a:xfrm>
                <a:off x="2868477" y="1008283"/>
                <a:ext cx="119589" cy="140027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461" name="Shape 461"/>
              <p:cNvSpPr/>
              <p:nvPr/>
            </p:nvSpPr>
            <p:spPr>
              <a:xfrm>
                <a:off x="3067921" y="1008283"/>
                <a:ext cx="113734" cy="140027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462" name="Shape 462"/>
              <p:cNvSpPr/>
              <p:nvPr/>
            </p:nvSpPr>
            <p:spPr>
              <a:xfrm>
                <a:off x="2440258" y="1207596"/>
                <a:ext cx="137189" cy="134161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463" name="Shape 463"/>
              <p:cNvSpPr/>
              <p:nvPr/>
            </p:nvSpPr>
            <p:spPr>
              <a:xfrm>
                <a:off x="2654367" y="1207596"/>
                <a:ext cx="116653" cy="134161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464" name="Shape 464"/>
              <p:cNvSpPr/>
              <p:nvPr/>
            </p:nvSpPr>
            <p:spPr>
              <a:xfrm>
                <a:off x="2868477" y="1207596"/>
                <a:ext cx="119589" cy="134161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465" name="Shape 465"/>
              <p:cNvSpPr/>
              <p:nvPr/>
            </p:nvSpPr>
            <p:spPr>
              <a:xfrm>
                <a:off x="3067921" y="1207596"/>
                <a:ext cx="113734" cy="134161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466" name="Shape 466"/>
              <p:cNvSpPr/>
              <p:nvPr/>
            </p:nvSpPr>
            <p:spPr>
              <a:xfrm>
                <a:off x="2440258" y="1398112"/>
                <a:ext cx="137189" cy="140030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467" name="Shape 467"/>
              <p:cNvSpPr/>
              <p:nvPr/>
            </p:nvSpPr>
            <p:spPr>
              <a:xfrm>
                <a:off x="2654367" y="1398112"/>
                <a:ext cx="116653" cy="140030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468" name="Shape 468"/>
              <p:cNvSpPr/>
              <p:nvPr/>
            </p:nvSpPr>
            <p:spPr>
              <a:xfrm>
                <a:off x="3067921" y="1398112"/>
                <a:ext cx="113734" cy="140030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469" name="Shape 469"/>
              <p:cNvSpPr/>
              <p:nvPr/>
            </p:nvSpPr>
            <p:spPr>
              <a:xfrm>
                <a:off x="2440258" y="1594494"/>
                <a:ext cx="137189" cy="134161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470" name="Shape 470"/>
              <p:cNvSpPr/>
              <p:nvPr/>
            </p:nvSpPr>
            <p:spPr>
              <a:xfrm>
                <a:off x="2654367" y="1594494"/>
                <a:ext cx="116653" cy="134161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471" name="Shape 471"/>
              <p:cNvSpPr/>
              <p:nvPr/>
            </p:nvSpPr>
            <p:spPr>
              <a:xfrm>
                <a:off x="2868477" y="1594494"/>
                <a:ext cx="119589" cy="134161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472" name="Shape 472"/>
              <p:cNvSpPr/>
              <p:nvPr/>
            </p:nvSpPr>
            <p:spPr>
              <a:xfrm>
                <a:off x="3067921" y="1594494"/>
                <a:ext cx="113734" cy="134161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473" name="Shape 473"/>
              <p:cNvSpPr/>
              <p:nvPr/>
            </p:nvSpPr>
            <p:spPr>
              <a:xfrm>
                <a:off x="2654367" y="1785011"/>
                <a:ext cx="116653" cy="142966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474" name="Shape 474"/>
              <p:cNvSpPr/>
              <p:nvPr/>
            </p:nvSpPr>
            <p:spPr>
              <a:xfrm>
                <a:off x="2868477" y="1785011"/>
                <a:ext cx="119589" cy="142966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475" name="Shape 475"/>
              <p:cNvSpPr/>
              <p:nvPr/>
            </p:nvSpPr>
            <p:spPr>
              <a:xfrm>
                <a:off x="3067921" y="1785011"/>
                <a:ext cx="113734" cy="142966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476" name="Shape 476"/>
              <p:cNvSpPr/>
              <p:nvPr/>
            </p:nvSpPr>
            <p:spPr>
              <a:xfrm>
                <a:off x="2440258" y="1984325"/>
                <a:ext cx="137189" cy="134161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477" name="Shape 477"/>
              <p:cNvSpPr/>
              <p:nvPr/>
            </p:nvSpPr>
            <p:spPr>
              <a:xfrm>
                <a:off x="2654367" y="1984325"/>
                <a:ext cx="116653" cy="134161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478" name="Shape 478"/>
              <p:cNvSpPr/>
              <p:nvPr/>
            </p:nvSpPr>
            <p:spPr>
              <a:xfrm>
                <a:off x="2868477" y="1984325"/>
                <a:ext cx="119589" cy="134161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479" name="Shape 479"/>
              <p:cNvSpPr/>
              <p:nvPr/>
            </p:nvSpPr>
            <p:spPr>
              <a:xfrm>
                <a:off x="2440258" y="2174845"/>
                <a:ext cx="137189" cy="142965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480" name="Shape 480"/>
              <p:cNvSpPr/>
              <p:nvPr/>
            </p:nvSpPr>
            <p:spPr>
              <a:xfrm>
                <a:off x="2868477" y="2174845"/>
                <a:ext cx="119589" cy="142965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481" name="Shape 481"/>
              <p:cNvSpPr/>
              <p:nvPr/>
            </p:nvSpPr>
            <p:spPr>
              <a:xfrm>
                <a:off x="3067921" y="2174845"/>
                <a:ext cx="113734" cy="142965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482" name="Shape 482"/>
              <p:cNvSpPr/>
              <p:nvPr/>
            </p:nvSpPr>
            <p:spPr>
              <a:xfrm>
                <a:off x="5478849" y="404485"/>
                <a:ext cx="93194" cy="201579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483" name="Shape 483"/>
              <p:cNvSpPr/>
              <p:nvPr/>
            </p:nvSpPr>
            <p:spPr>
              <a:xfrm>
                <a:off x="5648964" y="404485"/>
                <a:ext cx="101989" cy="201579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484" name="Shape 484"/>
              <p:cNvSpPr/>
              <p:nvPr/>
            </p:nvSpPr>
            <p:spPr>
              <a:xfrm>
                <a:off x="5824944" y="404485"/>
                <a:ext cx="101989" cy="201579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485" name="Shape 485"/>
              <p:cNvSpPr/>
              <p:nvPr/>
            </p:nvSpPr>
            <p:spPr>
              <a:xfrm>
                <a:off x="6003859" y="404485"/>
                <a:ext cx="101985" cy="201579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486" name="Shape 486"/>
              <p:cNvSpPr/>
              <p:nvPr/>
            </p:nvSpPr>
            <p:spPr>
              <a:xfrm>
                <a:off x="6182772" y="404485"/>
                <a:ext cx="90259" cy="201579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487" name="Shape 487"/>
              <p:cNvSpPr/>
              <p:nvPr/>
            </p:nvSpPr>
            <p:spPr>
              <a:xfrm>
                <a:off x="5478849" y="697589"/>
                <a:ext cx="93194" cy="198648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488" name="Shape 488"/>
              <p:cNvSpPr/>
              <p:nvPr/>
            </p:nvSpPr>
            <p:spPr>
              <a:xfrm>
                <a:off x="5648964" y="697589"/>
                <a:ext cx="101989" cy="198648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489" name="Shape 489"/>
              <p:cNvSpPr/>
              <p:nvPr/>
            </p:nvSpPr>
            <p:spPr>
              <a:xfrm>
                <a:off x="5824944" y="697589"/>
                <a:ext cx="101989" cy="198648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490" name="Shape 490"/>
              <p:cNvSpPr/>
              <p:nvPr/>
            </p:nvSpPr>
            <p:spPr>
              <a:xfrm>
                <a:off x="6182772" y="697589"/>
                <a:ext cx="90259" cy="198648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491" name="Shape 491"/>
              <p:cNvSpPr/>
              <p:nvPr/>
            </p:nvSpPr>
            <p:spPr>
              <a:xfrm>
                <a:off x="5478849" y="996560"/>
                <a:ext cx="93194" cy="189852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492" name="Shape 492"/>
              <p:cNvSpPr/>
              <p:nvPr/>
            </p:nvSpPr>
            <p:spPr>
              <a:xfrm>
                <a:off x="5824944" y="996560"/>
                <a:ext cx="101989" cy="189852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493" name="Shape 493"/>
              <p:cNvSpPr/>
              <p:nvPr/>
            </p:nvSpPr>
            <p:spPr>
              <a:xfrm>
                <a:off x="6003859" y="996560"/>
                <a:ext cx="101985" cy="189852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494" name="Shape 494"/>
              <p:cNvSpPr/>
              <p:nvPr/>
            </p:nvSpPr>
            <p:spPr>
              <a:xfrm>
                <a:off x="6182772" y="996560"/>
                <a:ext cx="90259" cy="189852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495" name="Shape 495"/>
              <p:cNvSpPr/>
              <p:nvPr/>
            </p:nvSpPr>
            <p:spPr>
              <a:xfrm>
                <a:off x="5478849" y="1283804"/>
                <a:ext cx="93194" cy="189856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496" name="Shape 496"/>
              <p:cNvSpPr/>
              <p:nvPr/>
            </p:nvSpPr>
            <p:spPr>
              <a:xfrm>
                <a:off x="5648964" y="1283804"/>
                <a:ext cx="101989" cy="189856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497" name="Shape 497"/>
              <p:cNvSpPr/>
              <p:nvPr/>
            </p:nvSpPr>
            <p:spPr>
              <a:xfrm>
                <a:off x="5824944" y="1283804"/>
                <a:ext cx="101989" cy="189856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498" name="Shape 498"/>
              <p:cNvSpPr/>
              <p:nvPr/>
            </p:nvSpPr>
            <p:spPr>
              <a:xfrm>
                <a:off x="6003859" y="1283804"/>
                <a:ext cx="101985" cy="189856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499" name="Shape 499"/>
              <p:cNvSpPr/>
              <p:nvPr/>
            </p:nvSpPr>
            <p:spPr>
              <a:xfrm>
                <a:off x="6182772" y="1283804"/>
                <a:ext cx="90259" cy="189856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00" name="Shape 500"/>
              <p:cNvSpPr/>
              <p:nvPr/>
            </p:nvSpPr>
            <p:spPr>
              <a:xfrm>
                <a:off x="5478849" y="1573975"/>
                <a:ext cx="93194" cy="198648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01" name="Shape 501"/>
              <p:cNvSpPr/>
              <p:nvPr/>
            </p:nvSpPr>
            <p:spPr>
              <a:xfrm>
                <a:off x="5824944" y="1573975"/>
                <a:ext cx="101989" cy="198648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02" name="Shape 502"/>
              <p:cNvSpPr/>
              <p:nvPr/>
            </p:nvSpPr>
            <p:spPr>
              <a:xfrm>
                <a:off x="6003859" y="1573975"/>
                <a:ext cx="101985" cy="198648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03" name="Shape 503"/>
              <p:cNvSpPr/>
              <p:nvPr/>
            </p:nvSpPr>
            <p:spPr>
              <a:xfrm>
                <a:off x="6182772" y="1573975"/>
                <a:ext cx="90259" cy="198648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04" name="Shape 504"/>
              <p:cNvSpPr/>
              <p:nvPr/>
            </p:nvSpPr>
            <p:spPr>
              <a:xfrm>
                <a:off x="5478849" y="1861217"/>
                <a:ext cx="93194" cy="201582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05" name="Shape 505"/>
              <p:cNvSpPr/>
              <p:nvPr/>
            </p:nvSpPr>
            <p:spPr>
              <a:xfrm>
                <a:off x="5648964" y="1861217"/>
                <a:ext cx="101989" cy="201582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06" name="Shape 506"/>
              <p:cNvSpPr/>
              <p:nvPr/>
            </p:nvSpPr>
            <p:spPr>
              <a:xfrm>
                <a:off x="6003859" y="1861217"/>
                <a:ext cx="101985" cy="201582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07" name="Shape 507"/>
              <p:cNvSpPr/>
              <p:nvPr/>
            </p:nvSpPr>
            <p:spPr>
              <a:xfrm>
                <a:off x="6182772" y="1861217"/>
                <a:ext cx="90259" cy="201582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08" name="Shape 508"/>
              <p:cNvSpPr/>
              <p:nvPr/>
            </p:nvSpPr>
            <p:spPr>
              <a:xfrm>
                <a:off x="5478849" y="2160188"/>
                <a:ext cx="93194" cy="189861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09" name="Shape 509"/>
              <p:cNvSpPr/>
              <p:nvPr/>
            </p:nvSpPr>
            <p:spPr>
              <a:xfrm>
                <a:off x="5648964" y="2160188"/>
                <a:ext cx="101989" cy="189861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10" name="Shape 510"/>
              <p:cNvSpPr/>
              <p:nvPr/>
            </p:nvSpPr>
            <p:spPr>
              <a:xfrm>
                <a:off x="5824944" y="2160188"/>
                <a:ext cx="101989" cy="189861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11" name="Shape 511"/>
              <p:cNvSpPr/>
              <p:nvPr/>
            </p:nvSpPr>
            <p:spPr>
              <a:xfrm>
                <a:off x="6003859" y="2160188"/>
                <a:ext cx="101985" cy="189861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12" name="Shape 512"/>
              <p:cNvSpPr/>
              <p:nvPr/>
            </p:nvSpPr>
            <p:spPr>
              <a:xfrm>
                <a:off x="6182772" y="2160188"/>
                <a:ext cx="90259" cy="189861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13" name="Shape 513"/>
              <p:cNvSpPr/>
              <p:nvPr/>
            </p:nvSpPr>
            <p:spPr>
              <a:xfrm>
                <a:off x="5648964" y="73275"/>
                <a:ext cx="101989" cy="198648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14" name="Shape 514"/>
              <p:cNvSpPr/>
              <p:nvPr/>
            </p:nvSpPr>
            <p:spPr>
              <a:xfrm>
                <a:off x="5824944" y="73275"/>
                <a:ext cx="101989" cy="19864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17251"/>
                    </a:moveTo>
                    <a:lnTo>
                      <a:pt x="21600" y="0"/>
                    </a:lnTo>
                    <a:lnTo>
                      <a:pt x="0" y="0"/>
                    </a:lnTo>
                    <a:lnTo>
                      <a:pt x="0" y="21600"/>
                    </a:lnTo>
                    <a:lnTo>
                      <a:pt x="21600" y="21600"/>
                    </a:lnTo>
                    <a:lnTo>
                      <a:pt x="21600" y="17251"/>
                    </a:lnTo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15" name="Shape 515"/>
              <p:cNvSpPr/>
              <p:nvPr/>
            </p:nvSpPr>
            <p:spPr>
              <a:xfrm>
                <a:off x="6003859" y="73275"/>
                <a:ext cx="101985" cy="198648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16" name="Shape 516"/>
              <p:cNvSpPr/>
              <p:nvPr/>
            </p:nvSpPr>
            <p:spPr>
              <a:xfrm>
                <a:off x="8262272" y="1380526"/>
                <a:ext cx="233978" cy="57950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17" name="Shape 517"/>
              <p:cNvSpPr/>
              <p:nvPr/>
            </p:nvSpPr>
            <p:spPr>
              <a:xfrm>
                <a:off x="8590767" y="1380526"/>
                <a:ext cx="219315" cy="57950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18" name="Shape 518"/>
              <p:cNvSpPr/>
              <p:nvPr/>
            </p:nvSpPr>
            <p:spPr>
              <a:xfrm>
                <a:off x="8262272" y="1535873"/>
                <a:ext cx="233978" cy="60892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19" name="Shape 519"/>
              <p:cNvSpPr/>
              <p:nvPr/>
            </p:nvSpPr>
            <p:spPr>
              <a:xfrm>
                <a:off x="8590767" y="1535873"/>
                <a:ext cx="219315" cy="60892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20" name="Shape 520"/>
              <p:cNvSpPr/>
              <p:nvPr/>
            </p:nvSpPr>
            <p:spPr>
              <a:xfrm>
                <a:off x="8262272" y="1694149"/>
                <a:ext cx="233978" cy="57950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21" name="Shape 521"/>
              <p:cNvSpPr/>
              <p:nvPr/>
            </p:nvSpPr>
            <p:spPr>
              <a:xfrm>
                <a:off x="8590767" y="1694149"/>
                <a:ext cx="219315" cy="57950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22" name="Shape 522"/>
              <p:cNvSpPr/>
              <p:nvPr/>
            </p:nvSpPr>
            <p:spPr>
              <a:xfrm>
                <a:off x="8262272" y="1846565"/>
                <a:ext cx="233978" cy="57957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23" name="Shape 523"/>
              <p:cNvSpPr/>
              <p:nvPr/>
            </p:nvSpPr>
            <p:spPr>
              <a:xfrm>
                <a:off x="8590767" y="1846565"/>
                <a:ext cx="219315" cy="57957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24" name="Shape 524"/>
              <p:cNvSpPr/>
              <p:nvPr/>
            </p:nvSpPr>
            <p:spPr>
              <a:xfrm>
                <a:off x="8590767" y="2001912"/>
                <a:ext cx="219315" cy="57957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25" name="Shape 525"/>
              <p:cNvSpPr/>
              <p:nvPr/>
            </p:nvSpPr>
            <p:spPr>
              <a:xfrm>
                <a:off x="8262272" y="2001912"/>
                <a:ext cx="233978" cy="57957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26" name="Shape 526"/>
              <p:cNvSpPr/>
              <p:nvPr/>
            </p:nvSpPr>
            <p:spPr>
              <a:xfrm>
                <a:off x="8262272" y="2157259"/>
                <a:ext cx="233978" cy="60892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27" name="Shape 527"/>
              <p:cNvSpPr/>
              <p:nvPr/>
            </p:nvSpPr>
            <p:spPr>
              <a:xfrm>
                <a:off x="8590767" y="2157259"/>
                <a:ext cx="219315" cy="60892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28" name="Shape 528"/>
              <p:cNvSpPr/>
              <p:nvPr/>
            </p:nvSpPr>
            <p:spPr>
              <a:xfrm>
                <a:off x="8262272" y="2315535"/>
                <a:ext cx="233978" cy="57957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29" name="Shape 529"/>
              <p:cNvSpPr/>
              <p:nvPr/>
            </p:nvSpPr>
            <p:spPr>
              <a:xfrm>
                <a:off x="8590767" y="2315535"/>
                <a:ext cx="219315" cy="57957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30" name="Shape 530"/>
              <p:cNvSpPr/>
              <p:nvPr/>
            </p:nvSpPr>
            <p:spPr>
              <a:xfrm>
                <a:off x="-1" y="1380526"/>
                <a:ext cx="137188" cy="57950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31" name="Shape 531"/>
              <p:cNvSpPr/>
              <p:nvPr/>
            </p:nvSpPr>
            <p:spPr>
              <a:xfrm>
                <a:off x="193577" y="1380526"/>
                <a:ext cx="128397" cy="57950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32" name="Shape 532"/>
              <p:cNvSpPr/>
              <p:nvPr/>
            </p:nvSpPr>
            <p:spPr>
              <a:xfrm>
                <a:off x="193577" y="1535873"/>
                <a:ext cx="128397" cy="60892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33" name="Shape 533"/>
              <p:cNvSpPr/>
              <p:nvPr/>
            </p:nvSpPr>
            <p:spPr>
              <a:xfrm>
                <a:off x="-1" y="1694149"/>
                <a:ext cx="137188" cy="57950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34" name="Shape 534"/>
              <p:cNvSpPr/>
              <p:nvPr/>
            </p:nvSpPr>
            <p:spPr>
              <a:xfrm>
                <a:off x="193577" y="1694149"/>
                <a:ext cx="128397" cy="57950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35" name="Shape 535"/>
              <p:cNvSpPr/>
              <p:nvPr/>
            </p:nvSpPr>
            <p:spPr>
              <a:xfrm>
                <a:off x="-1" y="1846565"/>
                <a:ext cx="137188" cy="57957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36" name="Shape 536"/>
              <p:cNvSpPr/>
              <p:nvPr/>
            </p:nvSpPr>
            <p:spPr>
              <a:xfrm>
                <a:off x="193577" y="1846565"/>
                <a:ext cx="128397" cy="57957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37" name="Shape 537"/>
              <p:cNvSpPr/>
              <p:nvPr/>
            </p:nvSpPr>
            <p:spPr>
              <a:xfrm>
                <a:off x="193577" y="2001912"/>
                <a:ext cx="128397" cy="57957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38" name="Shape 538"/>
              <p:cNvSpPr/>
              <p:nvPr/>
            </p:nvSpPr>
            <p:spPr>
              <a:xfrm>
                <a:off x="-1" y="2157259"/>
                <a:ext cx="137188" cy="60892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39" name="Shape 539"/>
              <p:cNvSpPr/>
              <p:nvPr/>
            </p:nvSpPr>
            <p:spPr>
              <a:xfrm>
                <a:off x="193577" y="2157259"/>
                <a:ext cx="128397" cy="60892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40" name="Shape 540"/>
              <p:cNvSpPr/>
              <p:nvPr/>
            </p:nvSpPr>
            <p:spPr>
              <a:xfrm>
                <a:off x="-1" y="2315535"/>
                <a:ext cx="137188" cy="57957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41" name="Shape 541"/>
              <p:cNvSpPr/>
              <p:nvPr/>
            </p:nvSpPr>
            <p:spPr>
              <a:xfrm>
                <a:off x="366625" y="1380526"/>
                <a:ext cx="140123" cy="57950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42" name="Shape 542"/>
              <p:cNvSpPr/>
              <p:nvPr/>
            </p:nvSpPr>
            <p:spPr>
              <a:xfrm>
                <a:off x="366625" y="1535873"/>
                <a:ext cx="140123" cy="60892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43" name="Shape 543"/>
              <p:cNvSpPr/>
              <p:nvPr/>
            </p:nvSpPr>
            <p:spPr>
              <a:xfrm>
                <a:off x="366625" y="1846565"/>
                <a:ext cx="140123" cy="57957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44" name="Shape 544"/>
              <p:cNvSpPr/>
              <p:nvPr/>
            </p:nvSpPr>
            <p:spPr>
              <a:xfrm>
                <a:off x="366625" y="2001912"/>
                <a:ext cx="140123" cy="57957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45" name="Shape 545"/>
              <p:cNvSpPr/>
              <p:nvPr/>
            </p:nvSpPr>
            <p:spPr>
              <a:xfrm>
                <a:off x="366625" y="2157259"/>
                <a:ext cx="140123" cy="60892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46" name="Shape 546"/>
              <p:cNvSpPr/>
              <p:nvPr/>
            </p:nvSpPr>
            <p:spPr>
              <a:xfrm>
                <a:off x="193577" y="2315535"/>
                <a:ext cx="128397" cy="57957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47" name="Shape 547"/>
              <p:cNvSpPr/>
              <p:nvPr/>
            </p:nvSpPr>
            <p:spPr>
              <a:xfrm>
                <a:off x="768446" y="1069834"/>
                <a:ext cx="541946" cy="57957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48" name="Shape 548"/>
              <p:cNvSpPr/>
              <p:nvPr/>
            </p:nvSpPr>
            <p:spPr>
              <a:xfrm>
                <a:off x="768446" y="1228112"/>
                <a:ext cx="541946" cy="5502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49" name="Shape 549"/>
              <p:cNvSpPr/>
              <p:nvPr/>
            </p:nvSpPr>
            <p:spPr>
              <a:xfrm>
                <a:off x="768446" y="1383458"/>
                <a:ext cx="541946" cy="57957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50" name="Shape 550"/>
              <p:cNvSpPr/>
              <p:nvPr/>
            </p:nvSpPr>
            <p:spPr>
              <a:xfrm>
                <a:off x="768446" y="1538803"/>
                <a:ext cx="541946" cy="57957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51" name="Shape 551"/>
              <p:cNvSpPr/>
              <p:nvPr/>
            </p:nvSpPr>
            <p:spPr>
              <a:xfrm>
                <a:off x="768446" y="1697080"/>
                <a:ext cx="541946" cy="57957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52" name="Shape 552"/>
              <p:cNvSpPr/>
              <p:nvPr/>
            </p:nvSpPr>
            <p:spPr>
              <a:xfrm>
                <a:off x="768446" y="1846565"/>
                <a:ext cx="541946" cy="57957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53" name="Shape 553"/>
              <p:cNvSpPr/>
              <p:nvPr/>
            </p:nvSpPr>
            <p:spPr>
              <a:xfrm>
                <a:off x="768446" y="2004843"/>
                <a:ext cx="541946" cy="57950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54" name="Shape 554"/>
              <p:cNvSpPr/>
              <p:nvPr/>
            </p:nvSpPr>
            <p:spPr>
              <a:xfrm>
                <a:off x="768446" y="2160188"/>
                <a:ext cx="541946" cy="57957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55" name="Shape 555"/>
              <p:cNvSpPr/>
              <p:nvPr/>
            </p:nvSpPr>
            <p:spPr>
              <a:xfrm>
                <a:off x="7792991" y="1128456"/>
                <a:ext cx="84384" cy="98999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56" name="Shape 556"/>
              <p:cNvSpPr/>
              <p:nvPr/>
            </p:nvSpPr>
            <p:spPr>
              <a:xfrm>
                <a:off x="7792991" y="1266217"/>
                <a:ext cx="84384" cy="9900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57" name="Shape 557"/>
              <p:cNvSpPr/>
              <p:nvPr/>
            </p:nvSpPr>
            <p:spPr>
              <a:xfrm>
                <a:off x="7792991" y="1398112"/>
                <a:ext cx="84384" cy="9900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58" name="Shape 558"/>
              <p:cNvSpPr/>
              <p:nvPr/>
            </p:nvSpPr>
            <p:spPr>
              <a:xfrm>
                <a:off x="7792991" y="1538803"/>
                <a:ext cx="84384" cy="93136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59" name="Shape 559"/>
              <p:cNvSpPr/>
              <p:nvPr/>
            </p:nvSpPr>
            <p:spPr>
              <a:xfrm>
                <a:off x="7792991" y="1673630"/>
                <a:ext cx="84384" cy="96071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60" name="Shape 560"/>
              <p:cNvSpPr/>
              <p:nvPr/>
            </p:nvSpPr>
            <p:spPr>
              <a:xfrm>
                <a:off x="7792991" y="1811391"/>
                <a:ext cx="84384" cy="93137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61" name="Shape 561"/>
              <p:cNvSpPr/>
              <p:nvPr/>
            </p:nvSpPr>
            <p:spPr>
              <a:xfrm>
                <a:off x="7792991" y="1946222"/>
                <a:ext cx="84384" cy="96069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62" name="Shape 562"/>
              <p:cNvSpPr/>
              <p:nvPr/>
            </p:nvSpPr>
            <p:spPr>
              <a:xfrm>
                <a:off x="7792991" y="2083981"/>
                <a:ext cx="84384" cy="90199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63" name="Shape 563"/>
              <p:cNvSpPr/>
              <p:nvPr/>
            </p:nvSpPr>
            <p:spPr>
              <a:xfrm>
                <a:off x="7792991" y="2218810"/>
                <a:ext cx="84384" cy="101920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64" name="Shape 564"/>
              <p:cNvSpPr/>
              <p:nvPr/>
            </p:nvSpPr>
            <p:spPr>
              <a:xfrm>
                <a:off x="7792991" y="2350707"/>
                <a:ext cx="84384" cy="101919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65" name="Shape 565"/>
              <p:cNvSpPr/>
              <p:nvPr/>
            </p:nvSpPr>
            <p:spPr>
              <a:xfrm>
                <a:off x="7640475" y="1128456"/>
                <a:ext cx="78538" cy="98999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66" name="Shape 566"/>
              <p:cNvSpPr/>
              <p:nvPr/>
            </p:nvSpPr>
            <p:spPr>
              <a:xfrm>
                <a:off x="7640475" y="1266217"/>
                <a:ext cx="78538" cy="9900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67" name="Shape 567"/>
              <p:cNvSpPr/>
              <p:nvPr/>
            </p:nvSpPr>
            <p:spPr>
              <a:xfrm>
                <a:off x="7640475" y="1398112"/>
                <a:ext cx="78538" cy="9900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68" name="Shape 568"/>
              <p:cNvSpPr/>
              <p:nvPr/>
            </p:nvSpPr>
            <p:spPr>
              <a:xfrm>
                <a:off x="7640475" y="1538803"/>
                <a:ext cx="78538" cy="93136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69" name="Shape 569"/>
              <p:cNvSpPr/>
              <p:nvPr/>
            </p:nvSpPr>
            <p:spPr>
              <a:xfrm>
                <a:off x="7640475" y="1673630"/>
                <a:ext cx="78538" cy="96071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70" name="Shape 570"/>
              <p:cNvSpPr/>
              <p:nvPr/>
            </p:nvSpPr>
            <p:spPr>
              <a:xfrm>
                <a:off x="7640475" y="1811391"/>
                <a:ext cx="78538" cy="93137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71" name="Shape 571"/>
              <p:cNvSpPr/>
              <p:nvPr/>
            </p:nvSpPr>
            <p:spPr>
              <a:xfrm>
                <a:off x="7640475" y="1946222"/>
                <a:ext cx="78538" cy="96069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72" name="Shape 572"/>
              <p:cNvSpPr/>
              <p:nvPr/>
            </p:nvSpPr>
            <p:spPr>
              <a:xfrm>
                <a:off x="7640475" y="2083981"/>
                <a:ext cx="78538" cy="90199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73" name="Shape 573"/>
              <p:cNvSpPr/>
              <p:nvPr/>
            </p:nvSpPr>
            <p:spPr>
              <a:xfrm>
                <a:off x="7640475" y="2218810"/>
                <a:ext cx="78538" cy="101920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74" name="Shape 574"/>
              <p:cNvSpPr/>
              <p:nvPr/>
            </p:nvSpPr>
            <p:spPr>
              <a:xfrm>
                <a:off x="7640475" y="2350707"/>
                <a:ext cx="78538" cy="101919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</p:grpSp>
      </p:grpSp>
      <p:sp>
        <p:nvSpPr>
          <p:cNvPr id="577" name="Shape 577"/>
          <p:cNvSpPr/>
          <p:nvPr/>
        </p:nvSpPr>
        <p:spPr>
          <a:xfrm>
            <a:off x="3145811" y="3003679"/>
            <a:ext cx="8452316" cy="807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8526" tIns="58526" rIns="58526" bIns="58526">
            <a:spAutoFit/>
          </a:bodyPr>
          <a:lstStyle/>
          <a:p>
            <a:pPr algn="l" defTabSz="1300218">
              <a:lnSpc>
                <a:spcPct val="110000"/>
              </a:lnSpc>
              <a:defRPr b="1" sz="140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defRPr>
            </a:pPr>
            <a:r>
              <a:t>Recall from the previous slides, when we see the header of each newly generated frame, there </a:t>
            </a:r>
          </a:p>
          <a:p>
            <a:pPr algn="l" defTabSz="1300218">
              <a:lnSpc>
                <a:spcPct val="110000"/>
              </a:lnSpc>
              <a:defRPr b="1" sz="140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defRPr>
            </a:pPr>
            <a:r>
              <a:t>are many missingness inside. And some columns have very long prefix and surfix. We need to get rid of them before moving forward.</a:t>
            </a:r>
          </a:p>
        </p:txBody>
      </p:sp>
      <p:grpSp>
        <p:nvGrpSpPr>
          <p:cNvPr id="581" name="Group 581"/>
          <p:cNvGrpSpPr/>
          <p:nvPr/>
        </p:nvGrpSpPr>
        <p:grpSpPr>
          <a:xfrm>
            <a:off x="2577379" y="1475923"/>
            <a:ext cx="7850044" cy="1109138"/>
            <a:chOff x="-1" y="0"/>
            <a:chExt cx="7850042" cy="1109137"/>
          </a:xfrm>
        </p:grpSpPr>
        <p:sp>
          <p:nvSpPr>
            <p:cNvPr id="578" name="Shape 578"/>
            <p:cNvSpPr/>
            <p:nvPr/>
          </p:nvSpPr>
          <p:spPr>
            <a:xfrm>
              <a:off x="-2" y="0"/>
              <a:ext cx="7850044" cy="74727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24385" tIns="24385" rIns="24385" bIns="24385" numCol="1" anchor="t">
              <a:spAutoFit/>
            </a:bodyPr>
            <a:lstStyle>
              <a:lvl1pPr defTabSz="1300218">
                <a:defRPr b="1" sz="4600">
                  <a:solidFill>
                    <a:srgbClr val="FFFFFF"/>
                  </a:solidFill>
                  <a:latin typeface="Lato Bold"/>
                  <a:ea typeface="Lato Bold"/>
                  <a:cs typeface="Lato Bold"/>
                  <a:sym typeface="Lato Bold"/>
                </a:defRPr>
              </a:lvl1pPr>
            </a:lstStyle>
            <a:p>
              <a:pPr/>
              <a:r>
                <a:t>Modification and Imputation</a:t>
              </a:r>
            </a:p>
          </p:txBody>
        </p:sp>
        <p:sp>
          <p:nvSpPr>
            <p:cNvPr id="579" name="Shape 579"/>
            <p:cNvSpPr/>
            <p:nvPr/>
          </p:nvSpPr>
          <p:spPr>
            <a:xfrm>
              <a:off x="3521750" y="1060356"/>
              <a:ext cx="828505" cy="48782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300218">
                <a:defRPr sz="1800">
                  <a:solidFill>
                    <a:srgbClr val="9BBB5C"/>
                  </a:solidFill>
                </a:defRPr>
              </a:pPr>
            </a:p>
          </p:txBody>
        </p:sp>
        <p:sp>
          <p:nvSpPr>
            <p:cNvPr id="580" name="Shape 580"/>
            <p:cNvSpPr/>
            <p:nvPr/>
          </p:nvSpPr>
          <p:spPr>
            <a:xfrm>
              <a:off x="827140" y="614463"/>
              <a:ext cx="6217724" cy="3573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8011" tIns="58011" rIns="58011" bIns="58011" numCol="1" anchor="t">
              <a:normAutofit fontScale="100000" lnSpcReduction="0"/>
            </a:bodyPr>
            <a:lstStyle>
              <a:lvl1pPr defTabSz="773430">
                <a:lnSpc>
                  <a:spcPct val="120000"/>
                </a:lnSpc>
                <a:spcBef>
                  <a:spcPts val="300"/>
                </a:spcBef>
                <a:defRPr sz="1600">
                  <a:solidFill>
                    <a:srgbClr val="1EA185"/>
                  </a:solidFill>
                </a:defRPr>
              </a:lvl1pPr>
            </a:lstStyle>
            <a:p>
              <a:pPr/>
              <a:r>
                <a:t>To get a clean data frame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14:prism dir="l" isContent="0" isInverted="1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4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Class="entr" nodeType="afterEffect" presetSubtype="4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576" grpId="1"/>
      <p:bldP build="whole" bldLvl="1" animBg="1" rev="0" advAuto="0" spid="577" grpId="2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Shape 583"/>
          <p:cNvSpPr/>
          <p:nvPr/>
        </p:nvSpPr>
        <p:spPr>
          <a:xfrm>
            <a:off x="2940631" y="7173972"/>
            <a:ext cx="3278214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l" defTabSz="487680">
              <a:lnSpc>
                <a:spcPct val="125000"/>
              </a:lnSpc>
              <a:defRPr b="1" sz="120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pPr/>
            <a:r>
              <a:t>The layout of the HTML is not so well defined</a:t>
            </a:r>
          </a:p>
        </p:txBody>
      </p:sp>
      <p:sp>
        <p:nvSpPr>
          <p:cNvPr id="584" name="Shape 584"/>
          <p:cNvSpPr/>
          <p:nvPr/>
        </p:nvSpPr>
        <p:spPr>
          <a:xfrm>
            <a:off x="4255429" y="7595454"/>
            <a:ext cx="4509245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l" defTabSz="487680">
              <a:lnSpc>
                <a:spcPct val="125000"/>
              </a:lnSpc>
              <a:defRPr b="1" sz="120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pPr/>
            <a:r>
              <a:t>Some area information is incorporated into the street attribute</a:t>
            </a:r>
          </a:p>
        </p:txBody>
      </p:sp>
      <p:sp>
        <p:nvSpPr>
          <p:cNvPr id="585" name="Shape 585"/>
          <p:cNvSpPr/>
          <p:nvPr/>
        </p:nvSpPr>
        <p:spPr>
          <a:xfrm>
            <a:off x="5793097" y="8016939"/>
            <a:ext cx="3160267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l" defTabSz="487680">
              <a:lnSpc>
                <a:spcPct val="125000"/>
              </a:lnSpc>
              <a:defRPr b="1" sz="120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pPr/>
            <a:r>
              <a:t>We have to retrieve that out from the street </a:t>
            </a:r>
          </a:p>
        </p:txBody>
      </p:sp>
      <p:grpSp>
        <p:nvGrpSpPr>
          <p:cNvPr id="588" name="Group 588"/>
          <p:cNvGrpSpPr/>
          <p:nvPr/>
        </p:nvGrpSpPr>
        <p:grpSpPr>
          <a:xfrm>
            <a:off x="4442480" y="2204752"/>
            <a:ext cx="4111371" cy="3403762"/>
            <a:chOff x="-1" y="-1"/>
            <a:chExt cx="4111369" cy="3403760"/>
          </a:xfrm>
        </p:grpSpPr>
        <p:sp>
          <p:nvSpPr>
            <p:cNvPr id="586" name="Shape 586"/>
            <p:cNvSpPr/>
            <p:nvPr/>
          </p:nvSpPr>
          <p:spPr>
            <a:xfrm>
              <a:off x="-2" y="-2"/>
              <a:ext cx="4111371" cy="3403762"/>
            </a:xfrm>
            <a:prstGeom prst="rect">
              <a:avLst/>
            </a:prstGeom>
            <a:solidFill>
              <a:srgbClr val="19252F">
                <a:alpha val="82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975423">
                <a:defRPr sz="18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87" name="Shape 587"/>
            <p:cNvSpPr/>
            <p:nvPr/>
          </p:nvSpPr>
          <p:spPr>
            <a:xfrm>
              <a:off x="-2" y="-1"/>
              <a:ext cx="4111371" cy="121608"/>
            </a:xfrm>
            <a:prstGeom prst="rect">
              <a:avLst/>
            </a:prstGeom>
            <a:solidFill>
              <a:srgbClr val="040709">
                <a:alpha val="4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975423">
                <a:defRPr sz="18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589" name="Shape 589"/>
          <p:cNvSpPr/>
          <p:nvPr/>
        </p:nvSpPr>
        <p:spPr>
          <a:xfrm>
            <a:off x="5190502" y="3659580"/>
            <a:ext cx="2639099" cy="376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8770" tIns="48770" rIns="48770" bIns="48770">
            <a:spAutoFit/>
          </a:bodyPr>
          <a:lstStyle>
            <a:lvl1pPr defTabSz="1300218">
              <a:defRPr b="1" sz="180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pPr/>
            <a:r>
              <a:t>COMPANY NAME</a:t>
            </a:r>
          </a:p>
        </p:txBody>
      </p:sp>
      <p:sp>
        <p:nvSpPr>
          <p:cNvPr id="590" name="Shape 590"/>
          <p:cNvSpPr/>
          <p:nvPr/>
        </p:nvSpPr>
        <p:spPr>
          <a:xfrm>
            <a:off x="5190502" y="4072987"/>
            <a:ext cx="2639099" cy="7401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8770" tIns="48770" rIns="48770" bIns="48770">
            <a:spAutoFit/>
          </a:bodyPr>
          <a:lstStyle/>
          <a:p>
            <a:pPr defTabSz="1300218">
              <a:lnSpc>
                <a:spcPct val="130000"/>
              </a:lnSpc>
              <a:defRPr b="1" sz="180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defRPr>
            </a:pPr>
            <a:r>
              <a:t>1234 Long Beach</a:t>
            </a:r>
          </a:p>
          <a:p>
            <a:pPr defTabSz="1300218">
              <a:lnSpc>
                <a:spcPct val="130000"/>
              </a:lnSpc>
              <a:defRPr b="1" sz="180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defRPr>
            </a:pPr>
            <a:r>
              <a:t>Los Angeles California</a:t>
            </a:r>
          </a:p>
        </p:txBody>
      </p:sp>
      <p:sp>
        <p:nvSpPr>
          <p:cNvPr id="591" name="Shape 591"/>
          <p:cNvSpPr/>
          <p:nvPr/>
        </p:nvSpPr>
        <p:spPr>
          <a:xfrm>
            <a:off x="6163331" y="2452160"/>
            <a:ext cx="688380" cy="10089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cubicBezTo>
                  <a:pt x="6480" y="0"/>
                  <a:pt x="0" y="1477"/>
                  <a:pt x="0" y="6831"/>
                </a:cubicBezTo>
                <a:cubicBezTo>
                  <a:pt x="0" y="9415"/>
                  <a:pt x="8640" y="18831"/>
                  <a:pt x="10800" y="21600"/>
                </a:cubicBezTo>
                <a:cubicBezTo>
                  <a:pt x="12960" y="18831"/>
                  <a:pt x="21600" y="9415"/>
                  <a:pt x="21600" y="6831"/>
                </a:cubicBezTo>
                <a:cubicBezTo>
                  <a:pt x="21600" y="1477"/>
                  <a:pt x="15120" y="0"/>
                  <a:pt x="10800" y="0"/>
                </a:cubicBezTo>
                <a:close/>
                <a:moveTo>
                  <a:pt x="10800" y="9046"/>
                </a:moveTo>
                <a:cubicBezTo>
                  <a:pt x="8910" y="9046"/>
                  <a:pt x="7290" y="8123"/>
                  <a:pt x="7290" y="6831"/>
                </a:cubicBezTo>
                <a:cubicBezTo>
                  <a:pt x="7290" y="5538"/>
                  <a:pt x="8910" y="4431"/>
                  <a:pt x="10800" y="4431"/>
                </a:cubicBezTo>
                <a:cubicBezTo>
                  <a:pt x="12690" y="4431"/>
                  <a:pt x="14310" y="5538"/>
                  <a:pt x="14310" y="6831"/>
                </a:cubicBezTo>
                <a:cubicBezTo>
                  <a:pt x="14310" y="8123"/>
                  <a:pt x="12690" y="9046"/>
                  <a:pt x="10800" y="9046"/>
                </a:cubicBezTo>
                <a:close/>
              </a:path>
            </a:pathLst>
          </a:custGeom>
          <a:solidFill>
            <a:srgbClr val="9BBB5C"/>
          </a:solidFill>
          <a:ln w="12700">
            <a:miter lim="400000"/>
          </a:ln>
        </p:spPr>
        <p:txBody>
          <a:bodyPr lIns="50800" tIns="50800" rIns="50800" bIns="50800"/>
          <a:lstStyle/>
          <a:p>
            <a:pPr algn="l" defTabSz="1300218">
              <a:defRPr b="1" sz="180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defRPr>
            </a:pPr>
          </a:p>
        </p:txBody>
      </p:sp>
      <p:grpSp>
        <p:nvGrpSpPr>
          <p:cNvPr id="595" name="Group 595"/>
          <p:cNvGrpSpPr/>
          <p:nvPr/>
        </p:nvGrpSpPr>
        <p:grpSpPr>
          <a:xfrm>
            <a:off x="3404522" y="5715482"/>
            <a:ext cx="6217723" cy="1109140"/>
            <a:chOff x="-1" y="0"/>
            <a:chExt cx="6217721" cy="1109138"/>
          </a:xfrm>
        </p:grpSpPr>
        <p:sp>
          <p:nvSpPr>
            <p:cNvPr id="592" name="Shape 592"/>
            <p:cNvSpPr/>
            <p:nvPr/>
          </p:nvSpPr>
          <p:spPr>
            <a:xfrm>
              <a:off x="535375" y="0"/>
              <a:ext cx="5125013" cy="74727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24385" tIns="24385" rIns="24385" bIns="24385" numCol="1" anchor="t">
              <a:spAutoFit/>
            </a:bodyPr>
            <a:lstStyle>
              <a:lvl1pPr defTabSz="1300218">
                <a:defRPr b="1" sz="4600">
                  <a:solidFill>
                    <a:srgbClr val="FFFFFF"/>
                  </a:solidFill>
                  <a:latin typeface="Lato Bold"/>
                  <a:ea typeface="Lato Bold"/>
                  <a:cs typeface="Lato Bold"/>
                  <a:sym typeface="Lato Bold"/>
                </a:defRPr>
              </a:lvl1pPr>
            </a:lstStyle>
            <a:p>
              <a:pPr/>
              <a:r>
                <a:t>Imputation of area</a:t>
              </a:r>
            </a:p>
          </p:txBody>
        </p:sp>
        <p:sp>
          <p:nvSpPr>
            <p:cNvPr id="593" name="Shape 593"/>
            <p:cNvSpPr/>
            <p:nvPr/>
          </p:nvSpPr>
          <p:spPr>
            <a:xfrm>
              <a:off x="2694608" y="1060357"/>
              <a:ext cx="828506" cy="48782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300218">
                <a:defRPr sz="1800">
                  <a:solidFill>
                    <a:srgbClr val="9BBB5C"/>
                  </a:solidFill>
                </a:defRPr>
              </a:pPr>
            </a:p>
          </p:txBody>
        </p:sp>
        <p:sp>
          <p:nvSpPr>
            <p:cNvPr id="594" name="Shape 594"/>
            <p:cNvSpPr/>
            <p:nvPr/>
          </p:nvSpPr>
          <p:spPr>
            <a:xfrm>
              <a:off x="-2" y="614464"/>
              <a:ext cx="6217723" cy="3573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8011" tIns="58011" rIns="58011" bIns="58011" numCol="1" anchor="t">
              <a:normAutofit fontScale="100000" lnSpcReduction="0"/>
            </a:bodyPr>
            <a:lstStyle>
              <a:lvl1pPr defTabSz="773430">
                <a:lnSpc>
                  <a:spcPct val="120000"/>
                </a:lnSpc>
                <a:spcBef>
                  <a:spcPts val="300"/>
                </a:spcBef>
                <a:defRPr sz="1600">
                  <a:solidFill>
                    <a:srgbClr val="1EA185"/>
                  </a:solidFill>
                </a:defRPr>
              </a:lvl1pPr>
            </a:lstStyle>
            <a:p>
              <a:pPr/>
              <a:r>
                <a:t>actually not real imputation</a:t>
              </a:r>
            </a:p>
          </p:txBody>
        </p:sp>
      </p:grpSp>
      <p:graphicFrame>
        <p:nvGraphicFramePr>
          <p:cNvPr id="596" name="Table 596"/>
          <p:cNvGraphicFramePr/>
          <p:nvPr/>
        </p:nvGraphicFramePr>
        <p:xfrm>
          <a:off x="1003300" y="627466"/>
          <a:ext cx="11625506" cy="4861191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1453188"/>
                <a:gridCol w="1453188"/>
                <a:gridCol w="1453188"/>
                <a:gridCol w="1453188"/>
                <a:gridCol w="1453188"/>
                <a:gridCol w="1453188"/>
                <a:gridCol w="1453188"/>
                <a:gridCol w="1453188"/>
              </a:tblGrid>
              <a:tr h="540132">
                <a:tc>
                  <a:txBody>
                    <a:bodyPr/>
                    <a:lstStyle/>
                    <a:p>
                      <a:pPr defTabSz="914400">
                        <a:defRPr sz="2600"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b="1"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area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b="1"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highlight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b="1"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id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b="1"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postcode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b="1"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price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b="1"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reviews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b="1"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street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540132">
                <a:tc>
                  <a:txBody>
                    <a:bodyPr/>
                    <a:lstStyle/>
                    <a:p>
                      <a:pPr algn="r" defTabSz="914400"/>
                      <a:r>
                        <a:rPr b="1"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saladan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Pool*Restaurant*Beachfront*Room Service*Fitnes...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property_499913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81150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700">
                          <a:sym typeface="Helvetica"/>
                        </a:defRPr>
                      </a:pPr>
                      <a:r>
                        <a:t>146−</a:t>
                      </a:r>
                      <a:endParaRPr>
                        <a:latin typeface="+mj-lt"/>
                        <a:ea typeface="+mj-ea"/>
                        <a:cs typeface="+mj-cs"/>
                        <a:sym typeface="Helvetica Neue"/>
                      </a:endParaRPr>
                    </a:p>
                    <a:p>
                      <a:pPr algn="l" defTabSz="914400">
                        <a:defRPr sz="1400">
                          <a:latin typeface="+mj-lt"/>
                          <a:ea typeface="+mj-ea"/>
                          <a:cs typeface="+mj-cs"/>
                          <a:sym typeface="Helvetica Neue"/>
                        </a:defRPr>
                      </a:pPr>
                      <a:r>
                        <a:t>957 (Based on Average Rates for a Stan...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1,215 Reviews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272 Moo 3 Phra-Ae Beach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540132">
                <a:tc>
                  <a:txBody>
                    <a:bodyPr/>
                    <a:lstStyle/>
                    <a:p>
                      <a:pPr algn="r" defTabSz="914400"/>
                      <a:r>
                        <a:rPr b="1"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moo 5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Pool*Room Service*Restaurant*Fitness Center wi...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property_302953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81150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700">
                          <a:sym typeface="Helvetica"/>
                        </a:defRPr>
                      </a:pPr>
                      <a:r>
                        <a:t>116−</a:t>
                      </a:r>
                      <a:endParaRPr>
                        <a:latin typeface="+mj-lt"/>
                        <a:ea typeface="+mj-ea"/>
                        <a:cs typeface="+mj-cs"/>
                        <a:sym typeface="Helvetica Neue"/>
                      </a:endParaRPr>
                    </a:p>
                    <a:p>
                      <a:pPr algn="l" defTabSz="914400">
                        <a:defRPr sz="1400">
                          <a:latin typeface="+mj-lt"/>
                          <a:ea typeface="+mj-ea"/>
                          <a:cs typeface="+mj-cs"/>
                          <a:sym typeface="Helvetica Neue"/>
                        </a:defRPr>
                      </a:pPr>
                      <a:r>
                        <a:t>554 (Based on Average Rates for a Stan...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1,779 Reviews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99 Moo 5, Ba Kan Tiang Beach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540132">
                <a:tc>
                  <a:txBody>
                    <a:bodyPr/>
                    <a:lstStyle/>
                    <a:p>
                      <a:pPr algn="r" defTabSz="914400"/>
                      <a:r>
                        <a:rPr b="1"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aonang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Free High Speed Internet ( WiFi )*Pool*Room Se...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property_4061895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81180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700">
                          <a:sym typeface="Helvetica"/>
                        </a:defRPr>
                      </a:pPr>
                      <a:r>
                        <a:t>56−</a:t>
                      </a:r>
                      <a:endParaRPr>
                        <a:latin typeface="+mj-lt"/>
                        <a:ea typeface="+mj-ea"/>
                        <a:cs typeface="+mj-cs"/>
                        <a:sym typeface="Helvetica Neue"/>
                      </a:endParaRPr>
                    </a:p>
                    <a:p>
                      <a:pPr algn="l" defTabSz="914400">
                        <a:defRPr sz="1400">
                          <a:latin typeface="+mj-lt"/>
                          <a:ea typeface="+mj-ea"/>
                          <a:cs typeface="+mj-cs"/>
                          <a:sym typeface="Helvetica Neue"/>
                        </a:defRPr>
                      </a:pPr>
                      <a:r>
                        <a:t>184 (Based on Average Rates for a Stand...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1,042 Reviews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550 Soi Aonang 11/1, Moo 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540132">
                <a:tc>
                  <a:txBody>
                    <a:bodyPr/>
                    <a:lstStyle/>
                    <a:p>
                      <a:pPr algn="r" defTabSz="914400"/>
                      <a:r>
                        <a:rPr b="1"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3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moo 3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Pool*Beachfront*Restaurant*Room Service*Free H...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property_447359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81180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700">
                          <a:sym typeface="Helvetica"/>
                        </a:defRPr>
                      </a:pPr>
                      <a:r>
                        <a:t>157−</a:t>
                      </a:r>
                      <a:endParaRPr>
                        <a:latin typeface="+mj-lt"/>
                        <a:ea typeface="+mj-ea"/>
                        <a:cs typeface="+mj-cs"/>
                        <a:sym typeface="Helvetica Neue"/>
                      </a:endParaRPr>
                    </a:p>
                    <a:p>
                      <a:pPr algn="l" defTabSz="914400">
                        <a:defRPr sz="1400">
                          <a:latin typeface="+mj-lt"/>
                          <a:ea typeface="+mj-ea"/>
                          <a:cs typeface="+mj-cs"/>
                          <a:sym typeface="Helvetica Neue"/>
                        </a:defRPr>
                      </a:pPr>
                      <a:r>
                        <a:t>446 (Based on Average Rates for a Stan...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1,426 Reviews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123 Moo 3, Tumbol Nongtalay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540132">
                <a:tc>
                  <a:txBody>
                    <a:bodyPr/>
                    <a:lstStyle/>
                    <a:p>
                      <a:pPr algn="r" defTabSz="914400"/>
                      <a:r>
                        <a:rPr b="1"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4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muang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Pool*Room Service*Restaurant*Fitness Center wi...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property_302771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81000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700">
                          <a:sym typeface="Helvetica"/>
                        </a:defRPr>
                      </a:pPr>
                      <a:r>
                        <a:t>310−</a:t>
                      </a:r>
                      <a:endParaRPr>
                        <a:latin typeface="+mj-lt"/>
                        <a:ea typeface="+mj-ea"/>
                        <a:cs typeface="+mj-cs"/>
                        <a:sym typeface="Helvetica Neue"/>
                      </a:endParaRPr>
                    </a:p>
                    <a:p>
                      <a:pPr algn="l" defTabSz="914400">
                        <a:defRPr sz="1400">
                          <a:latin typeface="+mj-lt"/>
                          <a:ea typeface="+mj-ea"/>
                          <a:cs typeface="+mj-cs"/>
                          <a:sym typeface="Helvetica Neue"/>
                        </a:defRPr>
                      </a:pPr>
                      <a:r>
                        <a:t>1,039 (Based on Average Rates for a St...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1,452 Reviews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214 Moo 2, Tambon Ao-Nang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540132">
                <a:tc>
                  <a:txBody>
                    <a:bodyPr/>
                    <a:lstStyle/>
                    <a:p>
                      <a:pPr algn="r" defTabSz="914400"/>
                      <a:r>
                        <a:rPr b="1"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5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Ba KanTieng Bay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Pool*Restaurant*Bar/Lounge*Free High Speed Int...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property_1672310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81150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700">
                          <a:sym typeface="Helvetica"/>
                        </a:defRPr>
                      </a:pPr>
                      <a:r>
                        <a:t>76−</a:t>
                      </a:r>
                      <a:endParaRPr>
                        <a:latin typeface="+mj-lt"/>
                        <a:ea typeface="+mj-ea"/>
                        <a:cs typeface="+mj-cs"/>
                        <a:sym typeface="Helvetica Neue"/>
                      </a:endParaRPr>
                    </a:p>
                    <a:p>
                      <a:pPr algn="l" defTabSz="914400">
                        <a:defRPr sz="1400">
                          <a:latin typeface="+mj-lt"/>
                          <a:ea typeface="+mj-ea"/>
                          <a:cs typeface="+mj-cs"/>
                          <a:sym typeface="Helvetica Neue"/>
                        </a:defRPr>
                      </a:pPr>
                      <a:r>
                        <a:t>283 (Based on Average Rates for a Stand...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595 Reviews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272 Moo 5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540132">
                <a:tc>
                  <a:txBody>
                    <a:bodyPr/>
                    <a:lstStyle/>
                    <a:p>
                      <a:pPr algn="r" defTabSz="914400"/>
                      <a:r>
                        <a:rPr b="1"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6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muang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Pool*Fitness Center with Gym / Workout Room*Ro...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property_447492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81000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700">
                          <a:sym typeface="Helvetica"/>
                        </a:defRPr>
                      </a:pPr>
                      <a:r>
                        <a:t>366−</a:t>
                      </a:r>
                      <a:endParaRPr>
                        <a:latin typeface="+mj-lt"/>
                        <a:ea typeface="+mj-ea"/>
                        <a:cs typeface="+mj-cs"/>
                        <a:sym typeface="Helvetica Neue"/>
                      </a:endParaRPr>
                    </a:p>
                    <a:p>
                      <a:pPr algn="l" defTabSz="914400">
                        <a:defRPr sz="1400">
                          <a:latin typeface="+mj-lt"/>
                          <a:ea typeface="+mj-ea"/>
                          <a:cs typeface="+mj-cs"/>
                          <a:sym typeface="Helvetica Neue"/>
                        </a:defRPr>
                      </a:pPr>
                      <a:r>
                        <a:t>1,089 (Based on Average Rates for a St...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619 Reviews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111 Moo 3 Nongthalay, Muang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540132">
                <a:tc>
                  <a:txBody>
                    <a:bodyPr/>
                    <a:lstStyle/>
                    <a:p>
                      <a:pPr algn="r" defTabSz="914400"/>
                      <a:r>
                        <a:rPr b="1"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7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saladan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Restaurant*Beachfront*Bar/Lounge*Free High Spe...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property_787184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81150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700">
                          <a:sym typeface="Helvetica"/>
                        </a:defRPr>
                      </a:pPr>
                      <a:r>
                        <a:t>45−</a:t>
                      </a:r>
                      <a:endParaRPr>
                        <a:latin typeface="+mj-lt"/>
                        <a:ea typeface="+mj-ea"/>
                        <a:cs typeface="+mj-cs"/>
                        <a:sym typeface="Helvetica Neue"/>
                      </a:endParaRPr>
                    </a:p>
                    <a:p>
                      <a:pPr algn="l" defTabSz="914400">
                        <a:defRPr sz="1400">
                          <a:latin typeface="+mj-lt"/>
                          <a:ea typeface="+mj-ea"/>
                          <a:cs typeface="+mj-cs"/>
                          <a:sym typeface="Helvetica Neue"/>
                        </a:defRPr>
                      </a:pPr>
                      <a:r>
                        <a:t>117 (Based on Average Rates for a Stand...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558 Reviews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299 Moo 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14:doors dir="vert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4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Class="entr" nodeType="afterEffect" presetSubtype="4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Class="entr" nodeType="afterEffect" presetSubtype="4" presetID="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Class="entr" nodeType="afterEffect" presetSubtype="4" presetID="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Class="entr" nodeType="afterEffect" presetSubtype="4" presetID="2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Class="entr" nodeType="afterEffect" presetSubtype="4" presetID="2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Class="entr" nodeType="afterEffect" presetSubtype="4" presetID="2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Class="entr" nodeType="afterEffect" presetSubtype="4" presetID="2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5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5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590" grpId="6"/>
      <p:bldP build="whole" bldLvl="1" animBg="1" rev="0" advAuto="0" spid="585" grpId="3"/>
      <p:bldP build="whole" bldLvl="1" animBg="1" rev="0" advAuto="0" spid="589" grpId="5"/>
      <p:bldP build="whole" bldLvl="1" animBg="1" rev="0" advAuto="0" spid="588" grpId="4"/>
      <p:bldP build="whole" bldLvl="1" animBg="1" rev="0" advAuto="0" spid="584" grpId="2"/>
      <p:bldP build="whole" bldLvl="1" animBg="1" rev="0" advAuto="0" spid="583" grpId="1"/>
      <p:bldP build="whole" bldLvl="1" animBg="1" rev="0" advAuto="0" spid="591" grpId="7"/>
      <p:bldP build="whole" bldLvl="1" animBg="1" rev="0" advAuto="0" spid="595" grpId="8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Shape 598"/>
          <p:cNvSpPr/>
          <p:nvPr/>
        </p:nvSpPr>
        <p:spPr>
          <a:xfrm>
            <a:off x="-1" y="3149774"/>
            <a:ext cx="13004802" cy="2854052"/>
          </a:xfrm>
          <a:prstGeom prst="rect">
            <a:avLst/>
          </a:prstGeom>
          <a:solidFill>
            <a:srgbClr val="202832">
              <a:alpha val="78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300218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599" name="Shape 599"/>
          <p:cNvSpPr/>
          <p:nvPr/>
        </p:nvSpPr>
        <p:spPr>
          <a:xfrm>
            <a:off x="3198671" y="6245354"/>
            <a:ext cx="937292" cy="2809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2511" tIns="32511" rIns="32511" bIns="32511">
            <a:spAutoFit/>
          </a:bodyPr>
          <a:lstStyle>
            <a:lvl1pPr defTabSz="1300218">
              <a:defRPr b="1" sz="1400">
                <a:solidFill>
                  <a:srgbClr val="1EA185"/>
                </a:solidFill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pPr/>
            <a:r>
              <a:t>Split price</a:t>
            </a:r>
          </a:p>
        </p:txBody>
      </p:sp>
      <p:sp>
        <p:nvSpPr>
          <p:cNvPr id="600" name="Shape 600"/>
          <p:cNvSpPr/>
          <p:nvPr/>
        </p:nvSpPr>
        <p:spPr>
          <a:xfrm>
            <a:off x="5264084" y="6527924"/>
            <a:ext cx="2170605" cy="4561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2511" tIns="32511" rIns="32511" bIns="32511">
            <a:spAutoFit/>
          </a:bodyPr>
          <a:lstStyle/>
          <a:p>
            <a:pPr defTabSz="1300218">
              <a:lnSpc>
                <a:spcPct val="120000"/>
              </a:lnSpc>
              <a:defRPr sz="1200">
                <a:solidFill>
                  <a:srgbClr val="FFFFFF"/>
                </a:solidFill>
              </a:defRPr>
            </a:pPr>
            <a:r>
              <a:t>Cut the reviews column to only </a:t>
            </a:r>
          </a:p>
          <a:p>
            <a:pPr defTabSz="1300218">
              <a:lnSpc>
                <a:spcPct val="120000"/>
              </a:lnSpc>
              <a:defRPr sz="1200">
                <a:solidFill>
                  <a:srgbClr val="FFFFFF"/>
                </a:solidFill>
              </a:defRPr>
            </a:pPr>
            <a:r>
              <a:t>maintain the review numbers</a:t>
            </a:r>
          </a:p>
        </p:txBody>
      </p:sp>
      <p:sp>
        <p:nvSpPr>
          <p:cNvPr id="601" name="Shape 601"/>
          <p:cNvSpPr/>
          <p:nvPr/>
        </p:nvSpPr>
        <p:spPr>
          <a:xfrm>
            <a:off x="5704771" y="6245354"/>
            <a:ext cx="1362345" cy="2809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2511" tIns="32511" rIns="32511" bIns="32511">
            <a:spAutoFit/>
          </a:bodyPr>
          <a:lstStyle>
            <a:lvl1pPr defTabSz="1300218">
              <a:defRPr b="1" sz="1400">
                <a:solidFill>
                  <a:srgbClr val="9BBB5C"/>
                </a:solidFill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pPr/>
            <a:r>
              <a:t>cut the reviews</a:t>
            </a:r>
          </a:p>
        </p:txBody>
      </p:sp>
      <p:sp>
        <p:nvSpPr>
          <p:cNvPr id="602" name="Shape 602"/>
          <p:cNvSpPr/>
          <p:nvPr/>
        </p:nvSpPr>
        <p:spPr>
          <a:xfrm>
            <a:off x="8524688" y="6245354"/>
            <a:ext cx="1578865" cy="2809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2511" tIns="32511" rIns="32511" bIns="32511">
            <a:spAutoFit/>
          </a:bodyPr>
          <a:lstStyle>
            <a:lvl1pPr defTabSz="1300218">
              <a:defRPr b="1" sz="1400">
                <a:solidFill>
                  <a:srgbClr val="F29B26"/>
                </a:solidFill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pPr/>
            <a:r>
              <a:t>Split the highlight</a:t>
            </a:r>
          </a:p>
        </p:txBody>
      </p:sp>
      <p:sp>
        <p:nvSpPr>
          <p:cNvPr id="603" name="Shape 603"/>
          <p:cNvSpPr/>
          <p:nvPr/>
        </p:nvSpPr>
        <p:spPr>
          <a:xfrm>
            <a:off x="8216369" y="6527924"/>
            <a:ext cx="2170604" cy="4561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2511" tIns="32511" rIns="32511" bIns="32511">
            <a:spAutoFit/>
          </a:bodyPr>
          <a:lstStyle>
            <a:lvl1pPr defTabSz="1300218">
              <a:lnSpc>
                <a:spcPct val="120000"/>
              </a:lnSpc>
              <a:defRPr sz="1200">
                <a:solidFill>
                  <a:srgbClr val="FFFFFF"/>
                </a:solidFill>
              </a:defRPr>
            </a:lvl1pPr>
          </a:lstStyle>
          <a:p>
            <a:pPr/>
            <a:r>
              <a:t>Split the highlight column into multiple columns</a:t>
            </a:r>
          </a:p>
        </p:txBody>
      </p:sp>
      <p:sp>
        <p:nvSpPr>
          <p:cNvPr id="604" name="Shape 604"/>
          <p:cNvSpPr/>
          <p:nvPr/>
        </p:nvSpPr>
        <p:spPr>
          <a:xfrm>
            <a:off x="2617828" y="6527924"/>
            <a:ext cx="2170603" cy="4561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2511" tIns="32511" rIns="32511" bIns="32511">
            <a:spAutoFit/>
          </a:bodyPr>
          <a:lstStyle>
            <a:lvl1pPr defTabSz="1300218">
              <a:lnSpc>
                <a:spcPct val="120000"/>
              </a:lnSpc>
              <a:defRPr sz="1200">
                <a:solidFill>
                  <a:srgbClr val="FFFFFF"/>
                </a:solidFill>
              </a:defRPr>
            </a:lvl1pPr>
          </a:lstStyle>
          <a:p>
            <a:pPr/>
            <a:r>
              <a:t>Split prices into two columns,the high and the low</a:t>
            </a:r>
          </a:p>
        </p:txBody>
      </p:sp>
      <p:graphicFrame>
        <p:nvGraphicFramePr>
          <p:cNvPr id="605" name="Table 605"/>
          <p:cNvGraphicFramePr/>
          <p:nvPr/>
        </p:nvGraphicFramePr>
        <p:xfrm>
          <a:off x="101600" y="1257300"/>
          <a:ext cx="12801600" cy="4502790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</a:tblGrid>
              <a:tr h="750465">
                <a:tc>
                  <a:txBody>
                    <a:bodyPr/>
                    <a:lstStyle/>
                    <a:p>
                      <a:pPr defTabSz="914400">
                        <a:defRPr sz="2600"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b="1"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area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b="1"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highlight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b="1"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id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b="1"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postcode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b="1"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price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b="1"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reviews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b="1"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street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b="1"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high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b="1"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low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b="1"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spa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b="1"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room service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b="1"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restaurant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b="1"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fitness center with gym / workout room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b="1"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bar/lounge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b="1"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free internet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b="1"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free parking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b="1"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free breakfast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b="1"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beachfront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b="1"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free high speed internet ( wifi )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b="1"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pool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750465">
                <a:tc>
                  <a:txBody>
                    <a:bodyPr/>
                    <a:lstStyle/>
                    <a:p>
                      <a:pPr algn="r" defTabSz="914400"/>
                      <a:r>
                        <a:rPr b="1"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136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other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free internet*restaurant*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property_816989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81150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71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Moo 2 174 Phra Ae, Saladan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750465">
                <a:tc>
                  <a:txBody>
                    <a:bodyPr/>
                    <a:lstStyle/>
                    <a:p>
                      <a:pPr algn="r" defTabSz="914400"/>
                      <a:r>
                        <a:rPr b="1"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149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saladan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beachfront*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property_1312383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81000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11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39 Moo 3, Tambol Saladan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750465">
                <a:tc>
                  <a:txBody>
                    <a:bodyPr/>
                    <a:lstStyle/>
                    <a:p>
                      <a:pPr algn="r" defTabSz="914400"/>
                      <a:r>
                        <a:rPr b="1"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166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other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pool*beachfront*free parking*restaurant*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property_1179866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81000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12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Phet Kasen, 81000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750465">
                <a:tc>
                  <a:txBody>
                    <a:bodyPr/>
                    <a:lstStyle/>
                    <a:p>
                      <a:pPr algn="r" defTabSz="914400"/>
                      <a:r>
                        <a:rPr b="1"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174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other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free parking*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property_2018839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81110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3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253 3 M.2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750465">
                <a:tc>
                  <a:txBody>
                    <a:bodyPr/>
                    <a:lstStyle/>
                    <a:p>
                      <a:pPr algn="r" defTabSz="914400"/>
                      <a:r>
                        <a:rPr b="1"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175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long beach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property_1232097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81000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5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Long Beach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4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Class="entr" nodeType="afterEffect" presetSubtype="4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Class="entr" nodeType="afterEffect" presetSubtype="4" presetID="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Class="entr" nodeType="afterEffect" presetSubtype="4" presetID="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Class="entr" nodeType="afterEffect" presetSubtype="4" presetID="2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Class="entr" nodeType="afterEffect" presetSubtype="4" presetID="2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Class="entr" nodeType="afterEffect" presetSubtype="4" presetID="2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6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6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601" grpId="4"/>
      <p:bldP build="whole" bldLvl="1" animBg="1" rev="0" advAuto="0" spid="603" grpId="6"/>
      <p:bldP build="whole" bldLvl="1" animBg="1" rev="0" advAuto="0" spid="604" grpId="7"/>
      <p:bldP build="whole" bldLvl="1" animBg="1" rev="0" advAuto="0" spid="602" grpId="5"/>
      <p:bldP build="whole" bldLvl="1" animBg="1" rev="0" advAuto="0" spid="599" grpId="2"/>
      <p:bldP build="whole" bldLvl="1" animBg="1" rev="0" advAuto="0" spid="600" grpId="3"/>
      <p:bldP build="whole" bldLvl="1" animBg="1" rev="0" advAuto="0" spid="598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Shape 609"/>
          <p:cNvSpPr/>
          <p:nvPr/>
        </p:nvSpPr>
        <p:spPr>
          <a:xfrm>
            <a:off x="7510839" y="4227919"/>
            <a:ext cx="484436" cy="484628"/>
          </a:xfrm>
          <a:prstGeom prst="rect">
            <a:avLst/>
          </a:prstGeom>
          <a:solidFill>
            <a:srgbClr val="9BBB5C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300218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grpSp>
        <p:nvGrpSpPr>
          <p:cNvPr id="612" name="Group 612"/>
          <p:cNvGrpSpPr/>
          <p:nvPr/>
        </p:nvGrpSpPr>
        <p:grpSpPr>
          <a:xfrm>
            <a:off x="8134638" y="4070385"/>
            <a:ext cx="3336900" cy="706772"/>
            <a:chOff x="0" y="0"/>
            <a:chExt cx="3336899" cy="706771"/>
          </a:xfrm>
        </p:grpSpPr>
        <p:sp>
          <p:nvSpPr>
            <p:cNvPr id="610" name="Shape 610"/>
            <p:cNvSpPr/>
            <p:nvPr/>
          </p:nvSpPr>
          <p:spPr>
            <a:xfrm>
              <a:off x="-1" y="291228"/>
              <a:ext cx="3336900" cy="4155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2511" tIns="32511" rIns="32511" bIns="32511" numCol="1" anchor="t">
              <a:spAutoFit/>
            </a:bodyPr>
            <a:lstStyle>
              <a:lvl1pPr algn="l" defTabSz="1300218">
                <a:lnSpc>
                  <a:spcPct val="130000"/>
                </a:lnSpc>
                <a:defRPr sz="1000">
                  <a:solidFill>
                    <a:srgbClr val="FFFFFF"/>
                  </a:solidFill>
                </a:defRPr>
              </a:lvl1pPr>
            </a:lstStyle>
            <a:p>
              <a:pPr/>
              <a:r>
                <a:t>There are some missingness for post code. We use KNN with K=1 to impute the value with its nearest neighbor</a:t>
              </a:r>
            </a:p>
          </p:txBody>
        </p:sp>
        <p:sp>
          <p:nvSpPr>
            <p:cNvPr id="611" name="Shape 611"/>
            <p:cNvSpPr/>
            <p:nvPr/>
          </p:nvSpPr>
          <p:spPr>
            <a:xfrm>
              <a:off x="-1" y="-1"/>
              <a:ext cx="3336900" cy="2428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2511" tIns="32511" rIns="32511" bIns="32511" numCol="1" anchor="t">
              <a:spAutoFit/>
            </a:bodyPr>
            <a:lstStyle>
              <a:lvl1pPr algn="l" defTabSz="1300218">
                <a:lnSpc>
                  <a:spcPct val="130000"/>
                </a:lnSpc>
                <a:defRPr b="1" sz="1200">
                  <a:solidFill>
                    <a:srgbClr val="FFFFFF"/>
                  </a:solidFill>
                  <a:latin typeface="Lato Bold"/>
                  <a:ea typeface="Lato Bold"/>
                  <a:cs typeface="Lato Bold"/>
                  <a:sym typeface="Lato Bold"/>
                </a:defRPr>
              </a:lvl1pPr>
            </a:lstStyle>
            <a:p>
              <a:pPr/>
              <a:r>
                <a:t>Imputation of post code</a:t>
              </a:r>
            </a:p>
          </p:txBody>
        </p:sp>
      </p:grpSp>
      <p:sp>
        <p:nvSpPr>
          <p:cNvPr id="613" name="Shape 613"/>
          <p:cNvSpPr/>
          <p:nvPr/>
        </p:nvSpPr>
        <p:spPr>
          <a:xfrm>
            <a:off x="7510839" y="5133976"/>
            <a:ext cx="484436" cy="484627"/>
          </a:xfrm>
          <a:prstGeom prst="rect">
            <a:avLst/>
          </a:prstGeom>
          <a:solidFill>
            <a:srgbClr val="F29B2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300218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grpSp>
        <p:nvGrpSpPr>
          <p:cNvPr id="616" name="Group 616"/>
          <p:cNvGrpSpPr/>
          <p:nvPr/>
        </p:nvGrpSpPr>
        <p:grpSpPr>
          <a:xfrm>
            <a:off x="8134638" y="4976439"/>
            <a:ext cx="3336900" cy="706772"/>
            <a:chOff x="0" y="-1"/>
            <a:chExt cx="3336899" cy="706771"/>
          </a:xfrm>
        </p:grpSpPr>
        <p:sp>
          <p:nvSpPr>
            <p:cNvPr id="614" name="Shape 614"/>
            <p:cNvSpPr/>
            <p:nvPr/>
          </p:nvSpPr>
          <p:spPr>
            <a:xfrm>
              <a:off x="-1" y="291228"/>
              <a:ext cx="3336900" cy="4155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2511" tIns="32511" rIns="32511" bIns="32511" numCol="1" anchor="t">
              <a:spAutoFit/>
            </a:bodyPr>
            <a:lstStyle>
              <a:lvl1pPr algn="l" defTabSz="1300218">
                <a:lnSpc>
                  <a:spcPct val="130000"/>
                </a:lnSpc>
                <a:defRPr sz="1000">
                  <a:solidFill>
                    <a:srgbClr val="FFFFFF"/>
                  </a:solidFill>
                </a:defRPr>
              </a:lvl1pPr>
            </a:lstStyle>
            <a:p>
              <a:pPr/>
              <a:r>
                <a:t>We still use KNN. But this time we try multiple K values and select the best one. In this test we use K=3</a:t>
              </a:r>
            </a:p>
          </p:txBody>
        </p:sp>
        <p:sp>
          <p:nvSpPr>
            <p:cNvPr id="615" name="Shape 615"/>
            <p:cNvSpPr/>
            <p:nvPr/>
          </p:nvSpPr>
          <p:spPr>
            <a:xfrm>
              <a:off x="-1" y="-2"/>
              <a:ext cx="3336900" cy="2428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2511" tIns="32511" rIns="32511" bIns="32511" numCol="1" anchor="t">
              <a:spAutoFit/>
            </a:bodyPr>
            <a:lstStyle>
              <a:lvl1pPr algn="l" defTabSz="1300218">
                <a:lnSpc>
                  <a:spcPct val="130000"/>
                </a:lnSpc>
                <a:defRPr b="1" sz="1200">
                  <a:solidFill>
                    <a:srgbClr val="FFFFFF"/>
                  </a:solidFill>
                  <a:latin typeface="Lato Bold"/>
                  <a:ea typeface="Lato Bold"/>
                  <a:cs typeface="Lato Bold"/>
                  <a:sym typeface="Lato Bold"/>
                </a:defRPr>
              </a:lvl1pPr>
            </a:lstStyle>
            <a:p>
              <a:pPr/>
              <a:r>
                <a:t>Imputation of high/low prices</a:t>
              </a:r>
            </a:p>
          </p:txBody>
        </p:sp>
      </p:grpSp>
      <p:sp>
        <p:nvSpPr>
          <p:cNvPr id="617" name="Shape 617"/>
          <p:cNvSpPr/>
          <p:nvPr/>
        </p:nvSpPr>
        <p:spPr>
          <a:xfrm>
            <a:off x="7599825" y="4347114"/>
            <a:ext cx="283009" cy="2184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234" y="5760"/>
                </a:moveTo>
                <a:cubicBezTo>
                  <a:pt x="10983" y="18720"/>
                  <a:pt x="10983" y="18720"/>
                  <a:pt x="10983" y="18720"/>
                </a:cubicBezTo>
                <a:cubicBezTo>
                  <a:pt x="9153" y="21120"/>
                  <a:pt x="9153" y="21120"/>
                  <a:pt x="9153" y="21120"/>
                </a:cubicBezTo>
                <a:cubicBezTo>
                  <a:pt x="8786" y="21600"/>
                  <a:pt x="8786" y="21600"/>
                  <a:pt x="8420" y="21600"/>
                </a:cubicBezTo>
                <a:cubicBezTo>
                  <a:pt x="8054" y="21600"/>
                  <a:pt x="7688" y="21600"/>
                  <a:pt x="7322" y="21120"/>
                </a:cubicBezTo>
                <a:cubicBezTo>
                  <a:pt x="5492" y="18720"/>
                  <a:pt x="5492" y="18720"/>
                  <a:pt x="5492" y="18720"/>
                </a:cubicBezTo>
                <a:cubicBezTo>
                  <a:pt x="366" y="12480"/>
                  <a:pt x="366" y="12480"/>
                  <a:pt x="366" y="12480"/>
                </a:cubicBezTo>
                <a:cubicBezTo>
                  <a:pt x="0" y="12000"/>
                  <a:pt x="0" y="11520"/>
                  <a:pt x="0" y="11040"/>
                </a:cubicBezTo>
                <a:cubicBezTo>
                  <a:pt x="0" y="10560"/>
                  <a:pt x="0" y="10080"/>
                  <a:pt x="366" y="9600"/>
                </a:cubicBezTo>
                <a:cubicBezTo>
                  <a:pt x="2197" y="7200"/>
                  <a:pt x="2197" y="7200"/>
                  <a:pt x="2197" y="7200"/>
                </a:cubicBezTo>
                <a:cubicBezTo>
                  <a:pt x="2563" y="6720"/>
                  <a:pt x="2929" y="6720"/>
                  <a:pt x="3295" y="6720"/>
                </a:cubicBezTo>
                <a:cubicBezTo>
                  <a:pt x="3661" y="6720"/>
                  <a:pt x="4027" y="6720"/>
                  <a:pt x="4027" y="7200"/>
                </a:cubicBezTo>
                <a:cubicBezTo>
                  <a:pt x="8420" y="12480"/>
                  <a:pt x="8420" y="12480"/>
                  <a:pt x="8420" y="12480"/>
                </a:cubicBezTo>
                <a:cubicBezTo>
                  <a:pt x="17207" y="480"/>
                  <a:pt x="17207" y="480"/>
                  <a:pt x="17207" y="480"/>
                </a:cubicBezTo>
                <a:cubicBezTo>
                  <a:pt x="17573" y="480"/>
                  <a:pt x="17939" y="0"/>
                  <a:pt x="18305" y="0"/>
                </a:cubicBezTo>
                <a:cubicBezTo>
                  <a:pt x="18671" y="0"/>
                  <a:pt x="19037" y="480"/>
                  <a:pt x="19403" y="480"/>
                </a:cubicBezTo>
                <a:cubicBezTo>
                  <a:pt x="21234" y="3360"/>
                  <a:pt x="21234" y="3360"/>
                  <a:pt x="21234" y="3360"/>
                </a:cubicBezTo>
                <a:cubicBezTo>
                  <a:pt x="21234" y="3360"/>
                  <a:pt x="21600" y="3840"/>
                  <a:pt x="21600" y="4320"/>
                </a:cubicBezTo>
                <a:cubicBezTo>
                  <a:pt x="21600" y="4800"/>
                  <a:pt x="21234" y="5280"/>
                  <a:pt x="21234" y="576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/>
          <a:lstStyle/>
          <a:p>
            <a:pPr algn="l" defTabSz="1300218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618" name="Shape 618"/>
          <p:cNvSpPr/>
          <p:nvPr/>
        </p:nvSpPr>
        <p:spPr>
          <a:xfrm>
            <a:off x="7599825" y="5271322"/>
            <a:ext cx="283009" cy="2184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234" y="5760"/>
                </a:moveTo>
                <a:cubicBezTo>
                  <a:pt x="10983" y="18720"/>
                  <a:pt x="10983" y="18720"/>
                  <a:pt x="10983" y="18720"/>
                </a:cubicBezTo>
                <a:cubicBezTo>
                  <a:pt x="9153" y="21120"/>
                  <a:pt x="9153" y="21120"/>
                  <a:pt x="9153" y="21120"/>
                </a:cubicBezTo>
                <a:cubicBezTo>
                  <a:pt x="8786" y="21600"/>
                  <a:pt x="8786" y="21600"/>
                  <a:pt x="8420" y="21600"/>
                </a:cubicBezTo>
                <a:cubicBezTo>
                  <a:pt x="8054" y="21600"/>
                  <a:pt x="7688" y="21600"/>
                  <a:pt x="7322" y="21120"/>
                </a:cubicBezTo>
                <a:cubicBezTo>
                  <a:pt x="5492" y="18720"/>
                  <a:pt x="5492" y="18720"/>
                  <a:pt x="5492" y="18720"/>
                </a:cubicBezTo>
                <a:cubicBezTo>
                  <a:pt x="366" y="12480"/>
                  <a:pt x="366" y="12480"/>
                  <a:pt x="366" y="12480"/>
                </a:cubicBezTo>
                <a:cubicBezTo>
                  <a:pt x="0" y="12000"/>
                  <a:pt x="0" y="11520"/>
                  <a:pt x="0" y="11040"/>
                </a:cubicBezTo>
                <a:cubicBezTo>
                  <a:pt x="0" y="10560"/>
                  <a:pt x="0" y="10080"/>
                  <a:pt x="366" y="9600"/>
                </a:cubicBezTo>
                <a:cubicBezTo>
                  <a:pt x="2197" y="7200"/>
                  <a:pt x="2197" y="7200"/>
                  <a:pt x="2197" y="7200"/>
                </a:cubicBezTo>
                <a:cubicBezTo>
                  <a:pt x="2563" y="6720"/>
                  <a:pt x="2929" y="6720"/>
                  <a:pt x="3295" y="6720"/>
                </a:cubicBezTo>
                <a:cubicBezTo>
                  <a:pt x="3661" y="6720"/>
                  <a:pt x="4027" y="6720"/>
                  <a:pt x="4027" y="7200"/>
                </a:cubicBezTo>
                <a:cubicBezTo>
                  <a:pt x="8420" y="12480"/>
                  <a:pt x="8420" y="12480"/>
                  <a:pt x="8420" y="12480"/>
                </a:cubicBezTo>
                <a:cubicBezTo>
                  <a:pt x="17207" y="480"/>
                  <a:pt x="17207" y="480"/>
                  <a:pt x="17207" y="480"/>
                </a:cubicBezTo>
                <a:cubicBezTo>
                  <a:pt x="17573" y="480"/>
                  <a:pt x="17939" y="0"/>
                  <a:pt x="18305" y="0"/>
                </a:cubicBezTo>
                <a:cubicBezTo>
                  <a:pt x="18671" y="0"/>
                  <a:pt x="19037" y="480"/>
                  <a:pt x="19403" y="480"/>
                </a:cubicBezTo>
                <a:cubicBezTo>
                  <a:pt x="21234" y="3360"/>
                  <a:pt x="21234" y="3360"/>
                  <a:pt x="21234" y="3360"/>
                </a:cubicBezTo>
                <a:cubicBezTo>
                  <a:pt x="21234" y="3360"/>
                  <a:pt x="21600" y="3840"/>
                  <a:pt x="21600" y="4320"/>
                </a:cubicBezTo>
                <a:cubicBezTo>
                  <a:pt x="21600" y="4800"/>
                  <a:pt x="21234" y="5280"/>
                  <a:pt x="21234" y="576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/>
          <a:lstStyle/>
          <a:p>
            <a:pPr algn="l" defTabSz="1300218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619" name="Shape 619"/>
          <p:cNvSpPr/>
          <p:nvPr/>
        </p:nvSpPr>
        <p:spPr>
          <a:xfrm>
            <a:off x="7130253" y="1145722"/>
            <a:ext cx="5362311" cy="2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4385" tIns="24385" rIns="24385" bIns="24385">
            <a:spAutoFit/>
          </a:bodyPr>
          <a:lstStyle/>
          <a:p>
            <a:pPr defTabSz="1300218">
              <a:defRPr b="1" sz="460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defRPr>
            </a:pPr>
            <a:r>
              <a:t>Imputation of post code</a:t>
            </a:r>
          </a:p>
          <a:p>
            <a:pPr defTabSz="1300218">
              <a:defRPr b="1" sz="460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defRPr>
            </a:pPr>
            <a:r>
              <a:t>and prices</a:t>
            </a:r>
          </a:p>
        </p:txBody>
      </p:sp>
      <p:graphicFrame>
        <p:nvGraphicFramePr>
          <p:cNvPr id="620" name="Table 620"/>
          <p:cNvGraphicFramePr/>
          <p:nvPr/>
        </p:nvGraphicFramePr>
        <p:xfrm>
          <a:off x="215899" y="1461335"/>
          <a:ext cx="6775447" cy="6651623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1129241"/>
                <a:gridCol w="1129241"/>
                <a:gridCol w="1129241"/>
                <a:gridCol w="1129241"/>
                <a:gridCol w="1129241"/>
                <a:gridCol w="1129241"/>
              </a:tblGrid>
              <a:tr h="739069">
                <a:tc>
                  <a:txBody>
                    <a:bodyPr/>
                    <a:lstStyle/>
                    <a:p>
                      <a:pPr algn="r" defTabSz="914400"/>
                      <a:r>
                        <a:rPr b="1"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id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b="1"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area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b="1"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postcode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b="1"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reviews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b="1"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high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b="1"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low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739069"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property_499913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saladan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81150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1215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957.000000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146.000000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739069"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property_302953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moo 5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81150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1779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554.000000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116.000000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739069"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property_4061895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ao nang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81180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1042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184.000000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56.000000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739069"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property_447359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moo 3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81180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1426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446.000000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157.000000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739069"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property_302771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muang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81000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1452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1039.000000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310.000000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739069"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property_1672310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other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81150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595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283.000000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76.000000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739069"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property_447492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muang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81000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619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1089.000000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366.000000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739069"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property_787184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saladan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81150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558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117.000000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45.000000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wipe dir="l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4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Class="entr" nodeType="afterEffect" presetSubtype="4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Class="entr" nodeType="afterEffect" presetSubtype="4" presetID="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Class="entr" nodeType="afterEffect" presetSubtype="4" presetID="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Class="entr" nodeType="afterEffect" presetSubtype="4" presetID="2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Class="entr" nodeType="afterEffect" presetSubtype="4" presetID="2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Class="entr" nodeType="afterEffect" presetSubtype="4" presetID="2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6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6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613" grpId="3"/>
      <p:bldP build="whole" bldLvl="1" animBg="1" rev="0" advAuto="0" spid="616" grpId="4"/>
      <p:bldP build="whole" bldLvl="1" animBg="1" rev="0" advAuto="0" spid="612" grpId="2"/>
      <p:bldP build="whole" bldLvl="1" animBg="1" rev="0" advAuto="0" spid="617" grpId="5"/>
      <p:bldP build="whole" bldLvl="1" animBg="1" rev="0" advAuto="0" spid="618" grpId="6"/>
      <p:bldP build="whole" bldLvl="1" animBg="1" rev="0" advAuto="0" spid="609" grpId="1"/>
      <p:bldP build="whole" bldLvl="1" animBg="1" rev="0" advAuto="0" spid="619" grpId="7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/>
          <p:nvPr/>
        </p:nvSpPr>
        <p:spPr>
          <a:xfrm>
            <a:off x="1044513" y="5922788"/>
            <a:ext cx="10920853" cy="558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numCol="2" spcCol="546042">
            <a:spAutoFit/>
          </a:bodyPr>
          <a:lstStyle/>
          <a:p>
            <a:pPr algn="just" defTabSz="1300218">
              <a:defRPr b="1" sz="1800">
                <a:solidFill>
                  <a:srgbClr val="FFFFFF"/>
                </a:solidFill>
              </a:defRPr>
            </a:pPr>
            <a:r>
              <a:t>There are many important informations for restaurants, hotels, flights, public transportations and other details for your travel.</a:t>
            </a:r>
          </a:p>
          <a:p>
            <a:pPr algn="just" defTabSz="1300218">
              <a:defRPr sz="1800">
                <a:solidFill>
                  <a:srgbClr val="FFFFFF"/>
                </a:solidFill>
              </a:defRPr>
            </a:pPr>
          </a:p>
          <a:p>
            <a:pPr algn="l" defTabSz="1300218">
              <a:defRPr sz="1800">
                <a:solidFill>
                  <a:srgbClr val="FFFFFF"/>
                </a:solidFill>
              </a:defRPr>
            </a:pPr>
            <a:r>
              <a:t>It contains a long list of hotels for each specific destination.                                                                   </a:t>
            </a:r>
          </a:p>
          <a:p>
            <a:pPr algn="just" defTabSz="1300218">
              <a:defRPr sz="1800">
                <a:solidFill>
                  <a:srgbClr val="FFFFFF"/>
                </a:solidFill>
              </a:defRPr>
            </a:pPr>
            <a:r>
              <a:t>Inside each node of the list, there are more details for each specific hotel, with many helpful informations like price, location, type, amenities.</a:t>
            </a:r>
          </a:p>
          <a:p>
            <a:pPr algn="just" defTabSz="1300218">
              <a:defRPr sz="1800">
                <a:solidFill>
                  <a:srgbClr val="FFFFFF"/>
                </a:solidFill>
              </a:defRPr>
            </a:pPr>
          </a:p>
          <a:p>
            <a:pPr algn="just" defTabSz="1300218">
              <a:defRPr sz="1800">
                <a:solidFill>
                  <a:srgbClr val="FFFFFF"/>
                </a:solidFill>
              </a:defRPr>
            </a:pPr>
            <a:r>
              <a:t>Perhaps the most useful and distinguished features are the rankings and reviews to help a person choose his/her own hotel. </a:t>
            </a:r>
          </a:p>
          <a:p>
            <a:pPr algn="just" defTabSz="1300218">
              <a:defRPr sz="1800">
                <a:solidFill>
                  <a:srgbClr val="FFFFFF"/>
                </a:solidFill>
              </a:defRPr>
            </a:pPr>
          </a:p>
          <a:p>
            <a:pPr algn="just" defTabSz="1300218">
              <a:defRPr sz="1800">
                <a:solidFill>
                  <a:srgbClr val="FFFFFF"/>
                </a:solidFill>
              </a:defRPr>
            </a:pPr>
            <a:r>
              <a:t>Curabitur Lorem ipsum dolor sit amet, consectetur adipiscing elit. Ut efficitur ipsum vitae tortor accumsan, a pulvinar lorem lacinia. Donec eu arcu justo. Fusce eget consequat risus. Lorem ipsum dolor sit amet, consectetur adipiscing e</a:t>
            </a:r>
          </a:p>
        </p:txBody>
      </p:sp>
      <p:grpSp>
        <p:nvGrpSpPr>
          <p:cNvPr id="179" name="Group 179"/>
          <p:cNvGrpSpPr/>
          <p:nvPr/>
        </p:nvGrpSpPr>
        <p:grpSpPr>
          <a:xfrm>
            <a:off x="3206479" y="503780"/>
            <a:ext cx="6591845" cy="2279697"/>
            <a:chOff x="0" y="0"/>
            <a:chExt cx="6591844" cy="2279696"/>
          </a:xfrm>
        </p:grpSpPr>
        <p:sp>
          <p:nvSpPr>
            <p:cNvPr id="177" name="Shape 177"/>
            <p:cNvSpPr/>
            <p:nvPr/>
          </p:nvSpPr>
          <p:spPr>
            <a:xfrm>
              <a:off x="0" y="0"/>
              <a:ext cx="6591845" cy="19283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4383" tIns="24383" rIns="24383" bIns="24383" numCol="1" anchor="t">
              <a:spAutoFit/>
            </a:bodyPr>
            <a:lstStyle>
              <a:lvl1pPr defTabSz="1300218">
                <a:defRPr b="1" sz="6200">
                  <a:solidFill>
                    <a:srgbClr val="FFFFFF"/>
                  </a:solidFill>
                </a:defRPr>
              </a:lvl1pPr>
            </a:lstStyle>
            <a:p>
              <a:pPr/>
              <a:r>
                <a:t>About TripAdvisor</a:t>
              </a:r>
            </a:p>
          </p:txBody>
        </p:sp>
        <p:sp>
          <p:nvSpPr>
            <p:cNvPr id="178" name="Shape 178"/>
            <p:cNvSpPr/>
            <p:nvPr/>
          </p:nvSpPr>
          <p:spPr>
            <a:xfrm>
              <a:off x="187867" y="1858904"/>
              <a:ext cx="6216106" cy="4207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7995" tIns="57995" rIns="57995" bIns="57995" numCol="1" anchor="t">
              <a:normAutofit fontScale="100000" lnSpcReduction="0"/>
            </a:bodyPr>
            <a:lstStyle>
              <a:lvl1pPr defTabSz="773430">
                <a:lnSpc>
                  <a:spcPct val="120000"/>
                </a:lnSpc>
                <a:spcBef>
                  <a:spcPts val="500"/>
                </a:spcBef>
                <a:defRPr sz="2000">
                  <a:solidFill>
                    <a:srgbClr val="FFFFFF"/>
                  </a:solidFill>
                </a:defRPr>
              </a:lvl1pPr>
            </a:lstStyle>
            <a:p>
              <a:pPr/>
              <a:r>
                <a:t>A quick look at the website </a:t>
              </a:r>
            </a:p>
          </p:txBody>
        </p:sp>
      </p:grpSp>
      <p:sp>
        <p:nvSpPr>
          <p:cNvPr id="180" name="Shape 180"/>
          <p:cNvSpPr/>
          <p:nvPr/>
        </p:nvSpPr>
        <p:spPr>
          <a:xfrm flipH="1" rot="5400000">
            <a:off x="2877114" y="311867"/>
            <a:ext cx="1970418" cy="78963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cubicBezTo>
                  <a:pt x="16765" y="0"/>
                  <a:pt x="21600" y="1207"/>
                  <a:pt x="21600" y="2695"/>
                </a:cubicBezTo>
                <a:lnTo>
                  <a:pt x="21600" y="21600"/>
                </a:lnTo>
                <a:lnTo>
                  <a:pt x="0" y="21600"/>
                </a:lnTo>
                <a:lnTo>
                  <a:pt x="0" y="2695"/>
                </a:lnTo>
                <a:cubicBezTo>
                  <a:pt x="0" y="1207"/>
                  <a:pt x="4835" y="0"/>
                  <a:pt x="10800" y="0"/>
                </a:cubicBezTo>
                <a:close/>
              </a:path>
            </a:pathLst>
          </a:custGeom>
          <a:solidFill>
            <a:srgbClr val="445469">
              <a:alpha val="40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300218">
              <a:defRPr sz="2400">
                <a:solidFill>
                  <a:srgbClr val="FFFFFF"/>
                </a:solidFill>
              </a:defRPr>
            </a:pPr>
          </a:p>
        </p:txBody>
      </p:sp>
      <p:grpSp>
        <p:nvGrpSpPr>
          <p:cNvPr id="184" name="Group 184"/>
          <p:cNvGrpSpPr/>
          <p:nvPr/>
        </p:nvGrpSpPr>
        <p:grpSpPr>
          <a:xfrm>
            <a:off x="910230" y="3430916"/>
            <a:ext cx="7120674" cy="1793453"/>
            <a:chOff x="-11" y="-2"/>
            <a:chExt cx="7120672" cy="1793452"/>
          </a:xfrm>
        </p:grpSpPr>
        <p:sp>
          <p:nvSpPr>
            <p:cNvPr id="181" name="Shape 181"/>
            <p:cNvSpPr/>
            <p:nvPr/>
          </p:nvSpPr>
          <p:spPr>
            <a:xfrm>
              <a:off x="438763" y="4293"/>
              <a:ext cx="6681899" cy="17891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8758" tIns="48758" rIns="48758" bIns="48758" numCol="1" anchor="ctr">
              <a:spAutoFit/>
            </a:bodyPr>
            <a:lstStyle>
              <a:lvl1pPr algn="l" defTabSz="1300218">
                <a:lnSpc>
                  <a:spcPct val="90000"/>
                </a:lnSpc>
                <a:defRPr sz="3000">
                  <a:solidFill>
                    <a:srgbClr val="FFFFFF"/>
                  </a:solidFill>
                </a:defRPr>
              </a:lvl1pPr>
            </a:lstStyle>
            <a:p>
              <a:pPr/>
              <a:r>
                <a:t>TripAdvisor, Inc. is an American travel website company providing reviews of travel-related content. It also includes interactive travel forums.</a:t>
              </a:r>
            </a:p>
          </p:txBody>
        </p:sp>
        <p:sp>
          <p:nvSpPr>
            <p:cNvPr id="182" name="Shape 182"/>
            <p:cNvSpPr/>
            <p:nvPr/>
          </p:nvSpPr>
          <p:spPr>
            <a:xfrm>
              <a:off x="5275161" y="1266466"/>
              <a:ext cx="408386" cy="3593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215" h="21600" fill="norm" stroke="1" extrusionOk="0">
                  <a:moveTo>
                    <a:pt x="3413" y="0"/>
                  </a:moveTo>
                  <a:cubicBezTo>
                    <a:pt x="1268" y="0"/>
                    <a:pt x="0" y="2305"/>
                    <a:pt x="0" y="4610"/>
                  </a:cubicBezTo>
                  <a:cubicBezTo>
                    <a:pt x="0" y="7573"/>
                    <a:pt x="1268" y="9878"/>
                    <a:pt x="3413" y="9878"/>
                  </a:cubicBezTo>
                  <a:cubicBezTo>
                    <a:pt x="6924" y="9878"/>
                    <a:pt x="4778" y="19163"/>
                    <a:pt x="0" y="19163"/>
                  </a:cubicBezTo>
                  <a:cubicBezTo>
                    <a:pt x="0" y="21600"/>
                    <a:pt x="0" y="21600"/>
                    <a:pt x="0" y="21600"/>
                  </a:cubicBezTo>
                  <a:cubicBezTo>
                    <a:pt x="8191" y="21600"/>
                    <a:pt x="11653" y="0"/>
                    <a:pt x="3413" y="0"/>
                  </a:cubicBezTo>
                  <a:close/>
                  <a:moveTo>
                    <a:pt x="13409" y="0"/>
                  </a:moveTo>
                  <a:cubicBezTo>
                    <a:pt x="11653" y="0"/>
                    <a:pt x="9947" y="2305"/>
                    <a:pt x="9947" y="4610"/>
                  </a:cubicBezTo>
                  <a:cubicBezTo>
                    <a:pt x="9947" y="7573"/>
                    <a:pt x="11653" y="9878"/>
                    <a:pt x="13409" y="9878"/>
                  </a:cubicBezTo>
                  <a:cubicBezTo>
                    <a:pt x="17260" y="9878"/>
                    <a:pt x="14676" y="19163"/>
                    <a:pt x="9947" y="19163"/>
                  </a:cubicBezTo>
                  <a:cubicBezTo>
                    <a:pt x="9947" y="21600"/>
                    <a:pt x="9947" y="21600"/>
                    <a:pt x="9947" y="21600"/>
                  </a:cubicBezTo>
                  <a:cubicBezTo>
                    <a:pt x="18577" y="21600"/>
                    <a:pt x="21600" y="0"/>
                    <a:pt x="13409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 defTabSz="1300218"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83" name="Shape 183"/>
            <p:cNvSpPr/>
            <p:nvPr/>
          </p:nvSpPr>
          <p:spPr>
            <a:xfrm rot="11131217">
              <a:off x="16323" y="18807"/>
              <a:ext cx="408386" cy="3593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215" h="21600" fill="norm" stroke="1" extrusionOk="0">
                  <a:moveTo>
                    <a:pt x="3413" y="0"/>
                  </a:moveTo>
                  <a:cubicBezTo>
                    <a:pt x="1268" y="0"/>
                    <a:pt x="0" y="2305"/>
                    <a:pt x="0" y="4610"/>
                  </a:cubicBezTo>
                  <a:cubicBezTo>
                    <a:pt x="0" y="7573"/>
                    <a:pt x="1268" y="9878"/>
                    <a:pt x="3413" y="9878"/>
                  </a:cubicBezTo>
                  <a:cubicBezTo>
                    <a:pt x="6924" y="9878"/>
                    <a:pt x="4778" y="19163"/>
                    <a:pt x="0" y="19163"/>
                  </a:cubicBezTo>
                  <a:cubicBezTo>
                    <a:pt x="0" y="21600"/>
                    <a:pt x="0" y="21600"/>
                    <a:pt x="0" y="21600"/>
                  </a:cubicBezTo>
                  <a:cubicBezTo>
                    <a:pt x="8191" y="21600"/>
                    <a:pt x="11653" y="0"/>
                    <a:pt x="3413" y="0"/>
                  </a:cubicBezTo>
                  <a:close/>
                  <a:moveTo>
                    <a:pt x="13409" y="0"/>
                  </a:moveTo>
                  <a:cubicBezTo>
                    <a:pt x="11653" y="0"/>
                    <a:pt x="9947" y="2305"/>
                    <a:pt x="9947" y="4610"/>
                  </a:cubicBezTo>
                  <a:cubicBezTo>
                    <a:pt x="9947" y="7573"/>
                    <a:pt x="11653" y="9878"/>
                    <a:pt x="13409" y="9878"/>
                  </a:cubicBezTo>
                  <a:cubicBezTo>
                    <a:pt x="17260" y="9878"/>
                    <a:pt x="14676" y="19163"/>
                    <a:pt x="9947" y="19163"/>
                  </a:cubicBezTo>
                  <a:cubicBezTo>
                    <a:pt x="9947" y="21600"/>
                    <a:pt x="9947" y="21600"/>
                    <a:pt x="9947" y="21600"/>
                  </a:cubicBezTo>
                  <a:cubicBezTo>
                    <a:pt x="18577" y="21600"/>
                    <a:pt x="21600" y="0"/>
                    <a:pt x="13409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 defTabSz="1300218">
                <a:defRPr sz="2400">
                  <a:solidFill>
                    <a:srgbClr val="FFFFFF"/>
                  </a:solidFill>
                </a:defRPr>
              </a:p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0" advTm="3000" p14:dur="1200">
        <p:push dir="u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Class="entr" nodeType="afterEffect" presetSubtype="8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Class="entr" nodeType="after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7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nodeType="clickEffect" presetSubtype="16" presetID="23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7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76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76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Class="entr" nodeType="withEffect" presetSubtype="16" presetID="23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1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Class="entr" nodeType="afterEffect" presetSubtype="16" presetID="23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1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Class="entr" nodeType="afterEffect" presetSubtype="16" presetID="23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1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500"/>
                            </p:stCondLst>
                            <p:childTnLst>
                              <p:par>
                                <p:cTn id="39" presetClass="entr" nodeType="afterEffect" presetSubtype="16" presetID="23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1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Class="entr" nodeType="clickEffect" presetSubtype="16" presetID="23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1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Class="entr" nodeType="afterEffect" presetSubtype="16" presetID="23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1" fill="hold"/>
                                        <p:tgtEl>
                                          <p:spTgt spid="17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7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7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Class="entr" nodeType="clickEffect" presetSubtype="16" presetID="23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7" fill="hold"/>
                                        <p:tgtEl>
                                          <p:spTgt spid="17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7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7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Class="entr" nodeType="afterEffect" presetSubtype="16" presetID="23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2" fill="hold"/>
                                        <p:tgtEl>
                                          <p:spTgt spid="17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7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7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84" grpId="3"/>
      <p:bldP build="whole" bldLvl="1" animBg="1" rev="0" advAuto="0" spid="180" grpId="2"/>
      <p:bldP build="whole" bldLvl="1" animBg="1" rev="0" advAuto="0" spid="179" grpId="1"/>
      <p:bldP build="p" bldLvl="5" animBg="1" rev="0" advAuto="0" spid="176" grpId="4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Shape 622"/>
          <p:cNvSpPr/>
          <p:nvPr/>
        </p:nvSpPr>
        <p:spPr>
          <a:xfrm>
            <a:off x="2940631" y="7173972"/>
            <a:ext cx="6270850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l" defTabSz="487680">
              <a:lnSpc>
                <a:spcPct val="125000"/>
              </a:lnSpc>
              <a:defRPr b="1" sz="120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pPr/>
            <a:r>
              <a:t>remodify the language, purpose and season columns to cut off the unnecessary prefix</a:t>
            </a:r>
          </a:p>
        </p:txBody>
      </p:sp>
      <p:sp>
        <p:nvSpPr>
          <p:cNvPr id="623" name="Shape 623"/>
          <p:cNvSpPr/>
          <p:nvPr/>
        </p:nvSpPr>
        <p:spPr>
          <a:xfrm>
            <a:off x="3821434" y="7595454"/>
            <a:ext cx="4051747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l" defTabSz="487680">
              <a:lnSpc>
                <a:spcPct val="125000"/>
              </a:lnSpc>
              <a:defRPr b="1" sz="120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pPr/>
            <a:r>
              <a:t>Add another column to calculate the sum of the ratings.</a:t>
            </a:r>
          </a:p>
        </p:txBody>
      </p:sp>
      <p:grpSp>
        <p:nvGrpSpPr>
          <p:cNvPr id="626" name="Group 626"/>
          <p:cNvGrpSpPr/>
          <p:nvPr/>
        </p:nvGrpSpPr>
        <p:grpSpPr>
          <a:xfrm>
            <a:off x="4442480" y="2204752"/>
            <a:ext cx="4111371" cy="3403762"/>
            <a:chOff x="-1" y="-1"/>
            <a:chExt cx="4111369" cy="3403760"/>
          </a:xfrm>
        </p:grpSpPr>
        <p:sp>
          <p:nvSpPr>
            <p:cNvPr id="624" name="Shape 624"/>
            <p:cNvSpPr/>
            <p:nvPr/>
          </p:nvSpPr>
          <p:spPr>
            <a:xfrm>
              <a:off x="-2" y="-2"/>
              <a:ext cx="4111371" cy="3403762"/>
            </a:xfrm>
            <a:prstGeom prst="rect">
              <a:avLst/>
            </a:prstGeom>
            <a:solidFill>
              <a:srgbClr val="19252F">
                <a:alpha val="82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975423">
                <a:defRPr sz="18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25" name="Shape 625"/>
            <p:cNvSpPr/>
            <p:nvPr/>
          </p:nvSpPr>
          <p:spPr>
            <a:xfrm>
              <a:off x="-2" y="-1"/>
              <a:ext cx="4111371" cy="121608"/>
            </a:xfrm>
            <a:prstGeom prst="rect">
              <a:avLst/>
            </a:prstGeom>
            <a:solidFill>
              <a:srgbClr val="040709">
                <a:alpha val="4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975423">
                <a:defRPr sz="18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627" name="Shape 627"/>
          <p:cNvSpPr/>
          <p:nvPr/>
        </p:nvSpPr>
        <p:spPr>
          <a:xfrm>
            <a:off x="5190502" y="3659580"/>
            <a:ext cx="2639099" cy="376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8770" tIns="48770" rIns="48770" bIns="48770">
            <a:spAutoFit/>
          </a:bodyPr>
          <a:lstStyle>
            <a:lvl1pPr defTabSz="1300218">
              <a:defRPr b="1" sz="180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pPr/>
            <a:r>
              <a:t>COMPANY NAME</a:t>
            </a:r>
          </a:p>
        </p:txBody>
      </p:sp>
      <p:sp>
        <p:nvSpPr>
          <p:cNvPr id="628" name="Shape 628"/>
          <p:cNvSpPr/>
          <p:nvPr/>
        </p:nvSpPr>
        <p:spPr>
          <a:xfrm>
            <a:off x="5190502" y="4072987"/>
            <a:ext cx="2639099" cy="7401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8770" tIns="48770" rIns="48770" bIns="48770">
            <a:spAutoFit/>
          </a:bodyPr>
          <a:lstStyle/>
          <a:p>
            <a:pPr defTabSz="1300218">
              <a:lnSpc>
                <a:spcPct val="130000"/>
              </a:lnSpc>
              <a:defRPr b="1" sz="180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defRPr>
            </a:pPr>
            <a:r>
              <a:t>1234 Long Beach</a:t>
            </a:r>
          </a:p>
          <a:p>
            <a:pPr defTabSz="1300218">
              <a:lnSpc>
                <a:spcPct val="130000"/>
              </a:lnSpc>
              <a:defRPr b="1" sz="180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defRPr>
            </a:pPr>
            <a:r>
              <a:t>Los Angeles California</a:t>
            </a:r>
          </a:p>
        </p:txBody>
      </p:sp>
      <p:sp>
        <p:nvSpPr>
          <p:cNvPr id="629" name="Shape 629"/>
          <p:cNvSpPr/>
          <p:nvPr/>
        </p:nvSpPr>
        <p:spPr>
          <a:xfrm>
            <a:off x="6163331" y="2452160"/>
            <a:ext cx="688380" cy="10089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cubicBezTo>
                  <a:pt x="6480" y="0"/>
                  <a:pt x="0" y="1477"/>
                  <a:pt x="0" y="6831"/>
                </a:cubicBezTo>
                <a:cubicBezTo>
                  <a:pt x="0" y="9415"/>
                  <a:pt x="8640" y="18831"/>
                  <a:pt x="10800" y="21600"/>
                </a:cubicBezTo>
                <a:cubicBezTo>
                  <a:pt x="12960" y="18831"/>
                  <a:pt x="21600" y="9415"/>
                  <a:pt x="21600" y="6831"/>
                </a:cubicBezTo>
                <a:cubicBezTo>
                  <a:pt x="21600" y="1477"/>
                  <a:pt x="15120" y="0"/>
                  <a:pt x="10800" y="0"/>
                </a:cubicBezTo>
                <a:close/>
                <a:moveTo>
                  <a:pt x="10800" y="9046"/>
                </a:moveTo>
                <a:cubicBezTo>
                  <a:pt x="8910" y="9046"/>
                  <a:pt x="7290" y="8123"/>
                  <a:pt x="7290" y="6831"/>
                </a:cubicBezTo>
                <a:cubicBezTo>
                  <a:pt x="7290" y="5538"/>
                  <a:pt x="8910" y="4431"/>
                  <a:pt x="10800" y="4431"/>
                </a:cubicBezTo>
                <a:cubicBezTo>
                  <a:pt x="12690" y="4431"/>
                  <a:pt x="14310" y="5538"/>
                  <a:pt x="14310" y="6831"/>
                </a:cubicBezTo>
                <a:cubicBezTo>
                  <a:pt x="14310" y="8123"/>
                  <a:pt x="12690" y="9046"/>
                  <a:pt x="10800" y="9046"/>
                </a:cubicBezTo>
                <a:close/>
              </a:path>
            </a:pathLst>
          </a:custGeom>
          <a:solidFill>
            <a:srgbClr val="9BBB5C"/>
          </a:solidFill>
          <a:ln w="12700">
            <a:miter lim="400000"/>
          </a:ln>
        </p:spPr>
        <p:txBody>
          <a:bodyPr lIns="50800" tIns="50800" rIns="50800" bIns="50800"/>
          <a:lstStyle/>
          <a:p>
            <a:pPr algn="l" defTabSz="1300218">
              <a:defRPr b="1" sz="180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defRPr>
            </a:pPr>
          </a:p>
        </p:txBody>
      </p:sp>
      <p:grpSp>
        <p:nvGrpSpPr>
          <p:cNvPr id="632" name="Group 632"/>
          <p:cNvGrpSpPr/>
          <p:nvPr/>
        </p:nvGrpSpPr>
        <p:grpSpPr>
          <a:xfrm>
            <a:off x="3809824" y="5715482"/>
            <a:ext cx="5385164" cy="1109140"/>
            <a:chOff x="0" y="0"/>
            <a:chExt cx="5385163" cy="1109138"/>
          </a:xfrm>
        </p:grpSpPr>
        <p:sp>
          <p:nvSpPr>
            <p:cNvPr id="630" name="Shape 630"/>
            <p:cNvSpPr/>
            <p:nvPr/>
          </p:nvSpPr>
          <p:spPr>
            <a:xfrm>
              <a:off x="0" y="0"/>
              <a:ext cx="5385164" cy="74727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24385" tIns="24385" rIns="24385" bIns="24385" numCol="1" anchor="t">
              <a:spAutoFit/>
            </a:bodyPr>
            <a:lstStyle>
              <a:lvl1pPr defTabSz="1300218">
                <a:defRPr b="1" sz="4600">
                  <a:solidFill>
                    <a:srgbClr val="FFFFFF"/>
                  </a:solidFill>
                  <a:latin typeface="Lato Bold"/>
                  <a:ea typeface="Lato Bold"/>
                  <a:cs typeface="Lato Bold"/>
                  <a:sym typeface="Lato Bold"/>
                </a:defRPr>
              </a:lvl1pPr>
            </a:lstStyle>
            <a:p>
              <a:pPr/>
              <a:r>
                <a:t>Further processing</a:t>
              </a:r>
            </a:p>
          </p:txBody>
        </p:sp>
        <p:sp>
          <p:nvSpPr>
            <p:cNvPr id="631" name="Shape 631"/>
            <p:cNvSpPr/>
            <p:nvPr/>
          </p:nvSpPr>
          <p:spPr>
            <a:xfrm>
              <a:off x="2289309" y="1060357"/>
              <a:ext cx="828506" cy="48782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300218">
                <a:defRPr sz="1800">
                  <a:solidFill>
                    <a:srgbClr val="9BBB5C"/>
                  </a:solidFill>
                </a:defRPr>
              </a:pPr>
            </a:p>
          </p:txBody>
        </p:sp>
      </p:grpSp>
      <p:graphicFrame>
        <p:nvGraphicFramePr>
          <p:cNvPr id="633" name="Table 633"/>
          <p:cNvGraphicFramePr/>
          <p:nvPr/>
        </p:nvGraphicFramePr>
        <p:xfrm>
          <a:off x="261651" y="800100"/>
          <a:ext cx="12496801" cy="4749800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1041400"/>
                <a:gridCol w="1041400"/>
                <a:gridCol w="1041400"/>
                <a:gridCol w="1041400"/>
                <a:gridCol w="1041400"/>
                <a:gridCol w="1041400"/>
                <a:gridCol w="1041400"/>
                <a:gridCol w="1041400"/>
                <a:gridCol w="1041400"/>
                <a:gridCol w="1041400"/>
                <a:gridCol w="1041400"/>
                <a:gridCol w="1041400"/>
              </a:tblGrid>
              <a:tr h="431800">
                <a:tc>
                  <a:txBody>
                    <a:bodyPr/>
                    <a:lstStyle/>
                    <a:p>
                      <a:pPr defTabSz="914400">
                        <a:defRPr sz="2600"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b="1"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index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b="1"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b="1"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b="1"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3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b="1"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4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b="1"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5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b="1"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id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b="1"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language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b="1"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purpose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b="1"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season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b="1"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sum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431800">
                <a:tc>
                  <a:txBody>
                    <a:bodyPr/>
                    <a:lstStyle/>
                    <a:p>
                      <a:pPr algn="r" defTabSz="914400"/>
                      <a:r>
                        <a:rPr b="1"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4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property_499913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en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Family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SPRING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7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431800">
                <a:tc>
                  <a:txBody>
                    <a:bodyPr/>
                    <a:lstStyle/>
                    <a:p>
                      <a:pPr algn="r" defTabSz="914400"/>
                      <a:r>
                        <a:rPr b="1"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property_499913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de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Family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SPRING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431800">
                <a:tc>
                  <a:txBody>
                    <a:bodyPr/>
                    <a:lstStyle/>
                    <a:p>
                      <a:pPr algn="r" defTabSz="914400"/>
                      <a:r>
                        <a:rPr b="1"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property_499913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fr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Family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SPRING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431800">
                <a:tc>
                  <a:txBody>
                    <a:bodyPr/>
                    <a:lstStyle/>
                    <a:p>
                      <a:pPr algn="r" defTabSz="914400"/>
                      <a:r>
                        <a:rPr b="1"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3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10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property_499913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en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Family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SUMMER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13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431800">
                <a:tc>
                  <a:txBody>
                    <a:bodyPr/>
                    <a:lstStyle/>
                    <a:p>
                      <a:pPr algn="r" defTabSz="914400"/>
                      <a:r>
                        <a:rPr b="1"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4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property_499913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de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Family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SUMMER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431800">
                <a:tc>
                  <a:txBody>
                    <a:bodyPr/>
                    <a:lstStyle/>
                    <a:p>
                      <a:pPr algn="r" defTabSz="914400"/>
                      <a:r>
                        <a:rPr b="1"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5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property_499913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es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Family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SUMMER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431800">
                <a:tc>
                  <a:txBody>
                    <a:bodyPr/>
                    <a:lstStyle/>
                    <a:p>
                      <a:pPr algn="r" defTabSz="914400"/>
                      <a:r>
                        <a:rPr b="1"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6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9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property_499913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en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Family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AUTUMN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9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431800">
                <a:tc>
                  <a:txBody>
                    <a:bodyPr/>
                    <a:lstStyle/>
                    <a:p>
                      <a:pPr algn="r" defTabSz="914400"/>
                      <a:r>
                        <a:rPr b="1"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7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property_499913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fr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Family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AUTUMN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431800">
                <a:tc>
                  <a:txBody>
                    <a:bodyPr/>
                    <a:lstStyle/>
                    <a:p>
                      <a:pPr algn="r" defTabSz="914400"/>
                      <a:r>
                        <a:rPr b="1"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8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property_499913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th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Family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AUTUMN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431800">
                <a:tc>
                  <a:txBody>
                    <a:bodyPr/>
                    <a:lstStyle/>
                    <a:p>
                      <a:pPr algn="r" defTabSz="914400"/>
                      <a:r>
                        <a:rPr b="1"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9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12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property_499913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en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Family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WINTER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12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4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Class="entr" nodeType="afterEffect" presetSubtype="4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Class="entr" nodeType="afterEffect" presetSubtype="4" presetID="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Class="entr" nodeType="afterEffect" presetSubtype="4" presetID="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Class="entr" nodeType="afterEffect" presetSubtype="4" presetID="2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Class="entr" nodeType="afterEffect" presetSubtype="4" presetID="2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Class="entr" nodeType="afterEffect" presetSubtype="4" presetID="2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6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6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623" grpId="2"/>
      <p:bldP build="whole" bldLvl="1" animBg="1" rev="0" advAuto="0" spid="629" grpId="6"/>
      <p:bldP build="whole" bldLvl="1" animBg="1" rev="0" advAuto="0" spid="627" grpId="4"/>
      <p:bldP build="whole" bldLvl="1" animBg="1" rev="0" advAuto="0" spid="632" grpId="7"/>
      <p:bldP build="whole" bldLvl="1" animBg="1" rev="0" advAuto="0" spid="626" grpId="3"/>
      <p:bldP build="whole" bldLvl="1" animBg="1" rev="0" advAuto="0" spid="628" grpId="5"/>
      <p:bldP build="whole" bldLvl="1" animBg="1" rev="0" advAuto="0" spid="622" grpId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1" name="Group 871"/>
          <p:cNvGrpSpPr/>
          <p:nvPr/>
        </p:nvGrpSpPr>
        <p:grpSpPr>
          <a:xfrm>
            <a:off x="2116168" y="4439725"/>
            <a:ext cx="8971831" cy="3140631"/>
            <a:chOff x="-2" y="-2"/>
            <a:chExt cx="8971829" cy="3140630"/>
          </a:xfrm>
        </p:grpSpPr>
        <p:grpSp>
          <p:nvGrpSpPr>
            <p:cNvPr id="648" name="Group 648"/>
            <p:cNvGrpSpPr/>
            <p:nvPr/>
          </p:nvGrpSpPr>
          <p:grpSpPr>
            <a:xfrm>
              <a:off x="-3" y="-3"/>
              <a:ext cx="8971831" cy="3140632"/>
              <a:chOff x="-1" y="-1"/>
              <a:chExt cx="8971830" cy="3140630"/>
            </a:xfrm>
          </p:grpSpPr>
          <p:sp>
            <p:nvSpPr>
              <p:cNvPr id="635" name="Shape 635"/>
              <p:cNvSpPr/>
              <p:nvPr/>
            </p:nvSpPr>
            <p:spPr>
              <a:xfrm>
                <a:off x="-2" y="3022243"/>
                <a:ext cx="4437412" cy="113875"/>
              </a:xfrm>
              <a:prstGeom prst="rect">
                <a:avLst/>
              </a:prstGeom>
              <a:solidFill>
                <a:srgbClr val="1EA18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36" name="Shape 636"/>
              <p:cNvSpPr/>
              <p:nvPr/>
            </p:nvSpPr>
            <p:spPr>
              <a:xfrm>
                <a:off x="4437634" y="354657"/>
                <a:ext cx="952563" cy="2760395"/>
              </a:xfrm>
              <a:prstGeom prst="rect">
                <a:avLst/>
              </a:prstGeom>
              <a:solidFill>
                <a:srgbClr val="9BBB5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37" name="Shape 637"/>
              <p:cNvSpPr/>
              <p:nvPr/>
            </p:nvSpPr>
            <p:spPr>
              <a:xfrm>
                <a:off x="1575022" y="911558"/>
                <a:ext cx="758985" cy="2200562"/>
              </a:xfrm>
              <a:prstGeom prst="rect">
                <a:avLst/>
              </a:prstGeom>
              <a:solidFill>
                <a:srgbClr val="1EA18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38" name="Shape 638"/>
              <p:cNvSpPr/>
              <p:nvPr/>
            </p:nvSpPr>
            <p:spPr>
              <a:xfrm>
                <a:off x="3478539" y="624315"/>
                <a:ext cx="855778" cy="2487806"/>
              </a:xfrm>
              <a:prstGeom prst="rect">
                <a:avLst/>
              </a:prstGeom>
              <a:solidFill>
                <a:srgbClr val="1EA18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39" name="Shape 639"/>
              <p:cNvSpPr/>
              <p:nvPr/>
            </p:nvSpPr>
            <p:spPr>
              <a:xfrm>
                <a:off x="6517133" y="-2"/>
                <a:ext cx="744322" cy="311212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1873"/>
                    </a:moveTo>
                    <a:lnTo>
                      <a:pt x="0" y="0"/>
                    </a:lnTo>
                    <a:lnTo>
                      <a:pt x="0" y="21600"/>
                    </a:lnTo>
                    <a:lnTo>
                      <a:pt x="21600" y="21600"/>
                    </a:lnTo>
                    <a:lnTo>
                      <a:pt x="21600" y="1873"/>
                    </a:lnTo>
                  </a:path>
                </a:pathLst>
              </a:custGeom>
              <a:solidFill>
                <a:srgbClr val="9BBB5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40" name="Shape 640"/>
              <p:cNvSpPr/>
              <p:nvPr/>
            </p:nvSpPr>
            <p:spPr>
              <a:xfrm>
                <a:off x="2434391" y="120173"/>
                <a:ext cx="955496" cy="299194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4510" y="1684"/>
                    </a:moveTo>
                    <a:lnTo>
                      <a:pt x="14510" y="0"/>
                    </a:lnTo>
                    <a:lnTo>
                      <a:pt x="2122" y="0"/>
                    </a:lnTo>
                    <a:lnTo>
                      <a:pt x="2122" y="1684"/>
                    </a:lnTo>
                    <a:lnTo>
                      <a:pt x="0" y="1684"/>
                    </a:lnTo>
                    <a:lnTo>
                      <a:pt x="0" y="21600"/>
                    </a:lnTo>
                    <a:lnTo>
                      <a:pt x="21600" y="21600"/>
                    </a:lnTo>
                    <a:lnTo>
                      <a:pt x="21600" y="1684"/>
                    </a:lnTo>
                    <a:lnTo>
                      <a:pt x="14510" y="1684"/>
                    </a:lnTo>
                    <a:close/>
                    <a:moveTo>
                      <a:pt x="5223" y="19110"/>
                    </a:moveTo>
                    <a:lnTo>
                      <a:pt x="2122" y="19110"/>
                    </a:lnTo>
                    <a:lnTo>
                      <a:pt x="2122" y="18069"/>
                    </a:lnTo>
                    <a:lnTo>
                      <a:pt x="5223" y="18069"/>
                    </a:lnTo>
                    <a:lnTo>
                      <a:pt x="5223" y="19110"/>
                    </a:lnTo>
                    <a:close/>
                    <a:moveTo>
                      <a:pt x="5223" y="17651"/>
                    </a:moveTo>
                    <a:lnTo>
                      <a:pt x="2122" y="17651"/>
                    </a:lnTo>
                    <a:lnTo>
                      <a:pt x="2122" y="16692"/>
                    </a:lnTo>
                    <a:lnTo>
                      <a:pt x="5223" y="16692"/>
                    </a:lnTo>
                    <a:lnTo>
                      <a:pt x="5223" y="17651"/>
                    </a:lnTo>
                    <a:close/>
                    <a:moveTo>
                      <a:pt x="5223" y="14849"/>
                    </a:moveTo>
                    <a:lnTo>
                      <a:pt x="2122" y="14849"/>
                    </a:lnTo>
                    <a:lnTo>
                      <a:pt x="2122" y="13890"/>
                    </a:lnTo>
                    <a:lnTo>
                      <a:pt x="5223" y="13890"/>
                    </a:lnTo>
                    <a:lnTo>
                      <a:pt x="5223" y="14849"/>
                    </a:lnTo>
                    <a:close/>
                    <a:moveTo>
                      <a:pt x="5223" y="13472"/>
                    </a:moveTo>
                    <a:lnTo>
                      <a:pt x="2122" y="13472"/>
                    </a:lnTo>
                    <a:lnTo>
                      <a:pt x="2122" y="12460"/>
                    </a:lnTo>
                    <a:lnTo>
                      <a:pt x="5223" y="12460"/>
                    </a:lnTo>
                    <a:lnTo>
                      <a:pt x="5223" y="13472"/>
                    </a:lnTo>
                    <a:close/>
                    <a:moveTo>
                      <a:pt x="5223" y="12043"/>
                    </a:moveTo>
                    <a:lnTo>
                      <a:pt x="2122" y="12043"/>
                    </a:lnTo>
                    <a:lnTo>
                      <a:pt x="2122" y="11083"/>
                    </a:lnTo>
                    <a:lnTo>
                      <a:pt x="5223" y="11083"/>
                    </a:lnTo>
                    <a:lnTo>
                      <a:pt x="5223" y="12043"/>
                    </a:lnTo>
                    <a:close/>
                    <a:moveTo>
                      <a:pt x="5223" y="10666"/>
                    </a:moveTo>
                    <a:lnTo>
                      <a:pt x="2122" y="10666"/>
                    </a:lnTo>
                    <a:lnTo>
                      <a:pt x="2122" y="9658"/>
                    </a:lnTo>
                    <a:lnTo>
                      <a:pt x="5223" y="9658"/>
                    </a:lnTo>
                    <a:lnTo>
                      <a:pt x="5223" y="10666"/>
                    </a:lnTo>
                    <a:close/>
                    <a:moveTo>
                      <a:pt x="5223" y="7869"/>
                    </a:moveTo>
                    <a:lnTo>
                      <a:pt x="2122" y="7869"/>
                    </a:lnTo>
                    <a:lnTo>
                      <a:pt x="2122" y="6856"/>
                    </a:lnTo>
                    <a:lnTo>
                      <a:pt x="5223" y="6856"/>
                    </a:lnTo>
                    <a:lnTo>
                      <a:pt x="5223" y="7869"/>
                    </a:lnTo>
                    <a:close/>
                    <a:moveTo>
                      <a:pt x="5223" y="6439"/>
                    </a:moveTo>
                    <a:lnTo>
                      <a:pt x="2122" y="6439"/>
                    </a:lnTo>
                    <a:lnTo>
                      <a:pt x="2122" y="5479"/>
                    </a:lnTo>
                    <a:lnTo>
                      <a:pt x="5223" y="5479"/>
                    </a:lnTo>
                    <a:lnTo>
                      <a:pt x="5223" y="6439"/>
                    </a:lnTo>
                    <a:close/>
                    <a:moveTo>
                      <a:pt x="5223" y="5062"/>
                    </a:moveTo>
                    <a:lnTo>
                      <a:pt x="2122" y="5062"/>
                    </a:lnTo>
                    <a:lnTo>
                      <a:pt x="2122" y="4049"/>
                    </a:lnTo>
                    <a:lnTo>
                      <a:pt x="5223" y="4049"/>
                    </a:lnTo>
                    <a:lnTo>
                      <a:pt x="5223" y="5062"/>
                    </a:lnTo>
                    <a:close/>
                    <a:moveTo>
                      <a:pt x="9543" y="17651"/>
                    </a:moveTo>
                    <a:lnTo>
                      <a:pt x="6924" y="17651"/>
                    </a:lnTo>
                    <a:lnTo>
                      <a:pt x="6924" y="16692"/>
                    </a:lnTo>
                    <a:lnTo>
                      <a:pt x="9543" y="16692"/>
                    </a:lnTo>
                    <a:lnTo>
                      <a:pt x="9543" y="17651"/>
                    </a:lnTo>
                    <a:close/>
                    <a:moveTo>
                      <a:pt x="9543" y="16303"/>
                    </a:moveTo>
                    <a:lnTo>
                      <a:pt x="6924" y="16303"/>
                    </a:lnTo>
                    <a:lnTo>
                      <a:pt x="6924" y="15262"/>
                    </a:lnTo>
                    <a:lnTo>
                      <a:pt x="9543" y="15262"/>
                    </a:lnTo>
                    <a:lnTo>
                      <a:pt x="9543" y="16303"/>
                    </a:lnTo>
                    <a:close/>
                    <a:moveTo>
                      <a:pt x="9543" y="14849"/>
                    </a:moveTo>
                    <a:lnTo>
                      <a:pt x="6924" y="14849"/>
                    </a:lnTo>
                    <a:lnTo>
                      <a:pt x="6924" y="13890"/>
                    </a:lnTo>
                    <a:lnTo>
                      <a:pt x="9543" y="13890"/>
                    </a:lnTo>
                    <a:lnTo>
                      <a:pt x="9543" y="14849"/>
                    </a:lnTo>
                    <a:close/>
                    <a:moveTo>
                      <a:pt x="9543" y="13472"/>
                    </a:moveTo>
                    <a:lnTo>
                      <a:pt x="6924" y="13472"/>
                    </a:lnTo>
                    <a:lnTo>
                      <a:pt x="6924" y="12460"/>
                    </a:lnTo>
                    <a:lnTo>
                      <a:pt x="9543" y="12460"/>
                    </a:lnTo>
                    <a:lnTo>
                      <a:pt x="9543" y="13472"/>
                    </a:lnTo>
                    <a:close/>
                    <a:moveTo>
                      <a:pt x="9543" y="12043"/>
                    </a:moveTo>
                    <a:lnTo>
                      <a:pt x="6924" y="12043"/>
                    </a:lnTo>
                    <a:lnTo>
                      <a:pt x="6924" y="11083"/>
                    </a:lnTo>
                    <a:lnTo>
                      <a:pt x="9543" y="11083"/>
                    </a:lnTo>
                    <a:lnTo>
                      <a:pt x="9543" y="12043"/>
                    </a:lnTo>
                    <a:close/>
                    <a:moveTo>
                      <a:pt x="9543" y="10666"/>
                    </a:moveTo>
                    <a:lnTo>
                      <a:pt x="6924" y="10666"/>
                    </a:lnTo>
                    <a:lnTo>
                      <a:pt x="6924" y="9658"/>
                    </a:lnTo>
                    <a:lnTo>
                      <a:pt x="9543" y="9658"/>
                    </a:lnTo>
                    <a:lnTo>
                      <a:pt x="9543" y="10666"/>
                    </a:lnTo>
                    <a:close/>
                    <a:moveTo>
                      <a:pt x="9543" y="9245"/>
                    </a:moveTo>
                    <a:lnTo>
                      <a:pt x="6924" y="9245"/>
                    </a:lnTo>
                    <a:lnTo>
                      <a:pt x="6924" y="8281"/>
                    </a:lnTo>
                    <a:lnTo>
                      <a:pt x="9543" y="8281"/>
                    </a:lnTo>
                    <a:lnTo>
                      <a:pt x="9543" y="9245"/>
                    </a:lnTo>
                    <a:close/>
                    <a:moveTo>
                      <a:pt x="9543" y="7869"/>
                    </a:moveTo>
                    <a:lnTo>
                      <a:pt x="6924" y="7869"/>
                    </a:lnTo>
                    <a:lnTo>
                      <a:pt x="6924" y="6856"/>
                    </a:lnTo>
                    <a:lnTo>
                      <a:pt x="9543" y="6856"/>
                    </a:lnTo>
                    <a:lnTo>
                      <a:pt x="9543" y="7869"/>
                    </a:lnTo>
                    <a:close/>
                    <a:moveTo>
                      <a:pt x="9543" y="5062"/>
                    </a:moveTo>
                    <a:lnTo>
                      <a:pt x="6924" y="5062"/>
                    </a:lnTo>
                    <a:lnTo>
                      <a:pt x="6924" y="4049"/>
                    </a:lnTo>
                    <a:lnTo>
                      <a:pt x="9543" y="4049"/>
                    </a:lnTo>
                    <a:lnTo>
                      <a:pt x="9543" y="5062"/>
                    </a:lnTo>
                    <a:close/>
                    <a:moveTo>
                      <a:pt x="14510" y="19110"/>
                    </a:moveTo>
                    <a:lnTo>
                      <a:pt x="11816" y="19110"/>
                    </a:lnTo>
                    <a:lnTo>
                      <a:pt x="11816" y="18069"/>
                    </a:lnTo>
                    <a:lnTo>
                      <a:pt x="14510" y="18069"/>
                    </a:lnTo>
                    <a:lnTo>
                      <a:pt x="14510" y="19110"/>
                    </a:lnTo>
                    <a:close/>
                    <a:moveTo>
                      <a:pt x="14510" y="17651"/>
                    </a:moveTo>
                    <a:lnTo>
                      <a:pt x="11816" y="17651"/>
                    </a:lnTo>
                    <a:lnTo>
                      <a:pt x="11816" y="16692"/>
                    </a:lnTo>
                    <a:lnTo>
                      <a:pt x="14510" y="16692"/>
                    </a:lnTo>
                    <a:lnTo>
                      <a:pt x="14510" y="17651"/>
                    </a:lnTo>
                    <a:close/>
                    <a:moveTo>
                      <a:pt x="14510" y="16303"/>
                    </a:moveTo>
                    <a:lnTo>
                      <a:pt x="11816" y="16303"/>
                    </a:lnTo>
                    <a:lnTo>
                      <a:pt x="11816" y="15262"/>
                    </a:lnTo>
                    <a:lnTo>
                      <a:pt x="14510" y="15262"/>
                    </a:lnTo>
                    <a:lnTo>
                      <a:pt x="14510" y="16303"/>
                    </a:lnTo>
                    <a:close/>
                    <a:moveTo>
                      <a:pt x="14510" y="14849"/>
                    </a:moveTo>
                    <a:lnTo>
                      <a:pt x="11816" y="14849"/>
                    </a:lnTo>
                    <a:lnTo>
                      <a:pt x="11816" y="13890"/>
                    </a:lnTo>
                    <a:lnTo>
                      <a:pt x="14510" y="13890"/>
                    </a:lnTo>
                    <a:lnTo>
                      <a:pt x="14510" y="14849"/>
                    </a:lnTo>
                    <a:close/>
                    <a:moveTo>
                      <a:pt x="14510" y="12043"/>
                    </a:moveTo>
                    <a:lnTo>
                      <a:pt x="11816" y="12043"/>
                    </a:lnTo>
                    <a:lnTo>
                      <a:pt x="11816" y="11083"/>
                    </a:lnTo>
                    <a:lnTo>
                      <a:pt x="14510" y="11083"/>
                    </a:lnTo>
                    <a:lnTo>
                      <a:pt x="14510" y="12043"/>
                    </a:lnTo>
                    <a:close/>
                    <a:moveTo>
                      <a:pt x="14510" y="10666"/>
                    </a:moveTo>
                    <a:lnTo>
                      <a:pt x="11816" y="10666"/>
                    </a:lnTo>
                    <a:lnTo>
                      <a:pt x="11816" y="9658"/>
                    </a:lnTo>
                    <a:lnTo>
                      <a:pt x="14510" y="9658"/>
                    </a:lnTo>
                    <a:lnTo>
                      <a:pt x="14510" y="10666"/>
                    </a:lnTo>
                    <a:close/>
                    <a:moveTo>
                      <a:pt x="14510" y="9245"/>
                    </a:moveTo>
                    <a:lnTo>
                      <a:pt x="11816" y="9245"/>
                    </a:lnTo>
                    <a:lnTo>
                      <a:pt x="11816" y="8281"/>
                    </a:lnTo>
                    <a:lnTo>
                      <a:pt x="14510" y="8281"/>
                    </a:lnTo>
                    <a:lnTo>
                      <a:pt x="14510" y="9245"/>
                    </a:lnTo>
                    <a:close/>
                    <a:moveTo>
                      <a:pt x="14510" y="7869"/>
                    </a:moveTo>
                    <a:lnTo>
                      <a:pt x="11816" y="7869"/>
                    </a:lnTo>
                    <a:lnTo>
                      <a:pt x="11816" y="6856"/>
                    </a:lnTo>
                    <a:lnTo>
                      <a:pt x="14510" y="6856"/>
                    </a:lnTo>
                    <a:lnTo>
                      <a:pt x="14510" y="7869"/>
                    </a:lnTo>
                    <a:close/>
                    <a:moveTo>
                      <a:pt x="14510" y="6439"/>
                    </a:moveTo>
                    <a:lnTo>
                      <a:pt x="11816" y="6439"/>
                    </a:lnTo>
                    <a:lnTo>
                      <a:pt x="11816" y="5479"/>
                    </a:lnTo>
                    <a:lnTo>
                      <a:pt x="14510" y="5479"/>
                    </a:lnTo>
                    <a:lnTo>
                      <a:pt x="14510" y="6439"/>
                    </a:lnTo>
                    <a:close/>
                    <a:moveTo>
                      <a:pt x="14510" y="5062"/>
                    </a:moveTo>
                    <a:lnTo>
                      <a:pt x="11816" y="5062"/>
                    </a:lnTo>
                    <a:lnTo>
                      <a:pt x="11816" y="4049"/>
                    </a:lnTo>
                    <a:lnTo>
                      <a:pt x="14510" y="4049"/>
                    </a:lnTo>
                    <a:lnTo>
                      <a:pt x="14510" y="5062"/>
                    </a:lnTo>
                    <a:close/>
                    <a:moveTo>
                      <a:pt x="18906" y="19110"/>
                    </a:moveTo>
                    <a:lnTo>
                      <a:pt x="16302" y="19110"/>
                    </a:lnTo>
                    <a:lnTo>
                      <a:pt x="16302" y="18069"/>
                    </a:lnTo>
                    <a:lnTo>
                      <a:pt x="18906" y="18069"/>
                    </a:lnTo>
                    <a:lnTo>
                      <a:pt x="18906" y="19110"/>
                    </a:lnTo>
                    <a:close/>
                    <a:moveTo>
                      <a:pt x="18906" y="16303"/>
                    </a:moveTo>
                    <a:lnTo>
                      <a:pt x="16302" y="16303"/>
                    </a:lnTo>
                    <a:lnTo>
                      <a:pt x="16302" y="15262"/>
                    </a:lnTo>
                    <a:lnTo>
                      <a:pt x="18906" y="15262"/>
                    </a:lnTo>
                    <a:lnTo>
                      <a:pt x="18906" y="16303"/>
                    </a:lnTo>
                    <a:close/>
                    <a:moveTo>
                      <a:pt x="18906" y="14849"/>
                    </a:moveTo>
                    <a:lnTo>
                      <a:pt x="16302" y="14849"/>
                    </a:lnTo>
                    <a:lnTo>
                      <a:pt x="16302" y="13890"/>
                    </a:lnTo>
                    <a:lnTo>
                      <a:pt x="18906" y="13890"/>
                    </a:lnTo>
                    <a:lnTo>
                      <a:pt x="18906" y="14849"/>
                    </a:lnTo>
                    <a:close/>
                    <a:moveTo>
                      <a:pt x="18906" y="13472"/>
                    </a:moveTo>
                    <a:lnTo>
                      <a:pt x="16302" y="13472"/>
                    </a:lnTo>
                    <a:lnTo>
                      <a:pt x="16302" y="12460"/>
                    </a:lnTo>
                    <a:lnTo>
                      <a:pt x="18906" y="12460"/>
                    </a:lnTo>
                    <a:lnTo>
                      <a:pt x="18906" y="13472"/>
                    </a:lnTo>
                    <a:close/>
                    <a:moveTo>
                      <a:pt x="18906" y="12043"/>
                    </a:moveTo>
                    <a:lnTo>
                      <a:pt x="16302" y="12043"/>
                    </a:lnTo>
                    <a:lnTo>
                      <a:pt x="16302" y="11083"/>
                    </a:lnTo>
                    <a:lnTo>
                      <a:pt x="18906" y="11083"/>
                    </a:lnTo>
                    <a:lnTo>
                      <a:pt x="18906" y="12043"/>
                    </a:lnTo>
                    <a:close/>
                    <a:moveTo>
                      <a:pt x="18906" y="10666"/>
                    </a:moveTo>
                    <a:lnTo>
                      <a:pt x="16302" y="10666"/>
                    </a:lnTo>
                    <a:lnTo>
                      <a:pt x="16302" y="9658"/>
                    </a:lnTo>
                    <a:lnTo>
                      <a:pt x="18906" y="9658"/>
                    </a:lnTo>
                    <a:lnTo>
                      <a:pt x="18906" y="10666"/>
                    </a:lnTo>
                    <a:close/>
                    <a:moveTo>
                      <a:pt x="18906" y="9245"/>
                    </a:moveTo>
                    <a:lnTo>
                      <a:pt x="16302" y="9245"/>
                    </a:lnTo>
                    <a:lnTo>
                      <a:pt x="16302" y="8281"/>
                    </a:lnTo>
                    <a:lnTo>
                      <a:pt x="18906" y="8281"/>
                    </a:lnTo>
                    <a:lnTo>
                      <a:pt x="18906" y="9245"/>
                    </a:lnTo>
                    <a:close/>
                    <a:moveTo>
                      <a:pt x="18906" y="7869"/>
                    </a:moveTo>
                    <a:lnTo>
                      <a:pt x="16302" y="7869"/>
                    </a:lnTo>
                    <a:lnTo>
                      <a:pt x="16302" y="6856"/>
                    </a:lnTo>
                    <a:lnTo>
                      <a:pt x="18906" y="6856"/>
                    </a:lnTo>
                    <a:lnTo>
                      <a:pt x="18906" y="7869"/>
                    </a:lnTo>
                    <a:close/>
                    <a:moveTo>
                      <a:pt x="18906" y="5062"/>
                    </a:moveTo>
                    <a:lnTo>
                      <a:pt x="16302" y="5062"/>
                    </a:lnTo>
                    <a:lnTo>
                      <a:pt x="16302" y="4049"/>
                    </a:lnTo>
                    <a:lnTo>
                      <a:pt x="18906" y="4049"/>
                    </a:lnTo>
                    <a:lnTo>
                      <a:pt x="18906" y="5062"/>
                    </a:lnTo>
                    <a:close/>
                  </a:path>
                </a:pathLst>
              </a:custGeom>
              <a:solidFill>
                <a:srgbClr val="1EA18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41" name="Shape 641"/>
              <p:cNvSpPr/>
              <p:nvPr/>
            </p:nvSpPr>
            <p:spPr>
              <a:xfrm>
                <a:off x="5490582" y="43966"/>
                <a:ext cx="946699" cy="306815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8475" y="4913"/>
                    </a:moveTo>
                    <a:lnTo>
                      <a:pt x="18475" y="2737"/>
                    </a:lnTo>
                    <a:lnTo>
                      <a:pt x="11907" y="2737"/>
                    </a:lnTo>
                    <a:lnTo>
                      <a:pt x="11907" y="0"/>
                    </a:lnTo>
                    <a:lnTo>
                      <a:pt x="9602" y="0"/>
                    </a:lnTo>
                    <a:lnTo>
                      <a:pt x="9602" y="2737"/>
                    </a:lnTo>
                    <a:lnTo>
                      <a:pt x="3534" y="2737"/>
                    </a:lnTo>
                    <a:lnTo>
                      <a:pt x="3534" y="4913"/>
                    </a:lnTo>
                    <a:lnTo>
                      <a:pt x="0" y="4913"/>
                    </a:lnTo>
                    <a:lnTo>
                      <a:pt x="0" y="21600"/>
                    </a:lnTo>
                    <a:lnTo>
                      <a:pt x="21600" y="21600"/>
                    </a:lnTo>
                    <a:lnTo>
                      <a:pt x="21600" y="4913"/>
                    </a:lnTo>
                    <a:lnTo>
                      <a:pt x="18475" y="4913"/>
                    </a:lnTo>
                    <a:close/>
                    <a:moveTo>
                      <a:pt x="13712" y="3369"/>
                    </a:moveTo>
                    <a:lnTo>
                      <a:pt x="16018" y="3369"/>
                    </a:lnTo>
                    <a:lnTo>
                      <a:pt x="16018" y="4764"/>
                    </a:lnTo>
                    <a:lnTo>
                      <a:pt x="13712" y="4764"/>
                    </a:lnTo>
                    <a:lnTo>
                      <a:pt x="13712" y="3369"/>
                    </a:lnTo>
                    <a:close/>
                    <a:moveTo>
                      <a:pt x="9602" y="4483"/>
                    </a:moveTo>
                    <a:lnTo>
                      <a:pt x="9602" y="3369"/>
                    </a:lnTo>
                    <a:lnTo>
                      <a:pt x="11907" y="3369"/>
                    </a:lnTo>
                    <a:lnTo>
                      <a:pt x="11907" y="4764"/>
                    </a:lnTo>
                    <a:lnTo>
                      <a:pt x="9602" y="4764"/>
                    </a:lnTo>
                    <a:lnTo>
                      <a:pt x="9602" y="4483"/>
                    </a:lnTo>
                    <a:close/>
                    <a:moveTo>
                      <a:pt x="5582" y="3369"/>
                    </a:moveTo>
                    <a:lnTo>
                      <a:pt x="7888" y="3369"/>
                    </a:lnTo>
                    <a:lnTo>
                      <a:pt x="7888" y="4764"/>
                    </a:lnTo>
                    <a:lnTo>
                      <a:pt x="5582" y="4764"/>
                    </a:lnTo>
                    <a:lnTo>
                      <a:pt x="5582" y="3369"/>
                    </a:lnTo>
                    <a:close/>
                    <a:moveTo>
                      <a:pt x="3853" y="19396"/>
                    </a:moveTo>
                    <a:lnTo>
                      <a:pt x="1729" y="19396"/>
                    </a:lnTo>
                    <a:lnTo>
                      <a:pt x="1729" y="18053"/>
                    </a:lnTo>
                    <a:lnTo>
                      <a:pt x="3853" y="18053"/>
                    </a:lnTo>
                    <a:lnTo>
                      <a:pt x="3853" y="19396"/>
                    </a:lnTo>
                    <a:close/>
                    <a:moveTo>
                      <a:pt x="3853" y="17370"/>
                    </a:moveTo>
                    <a:lnTo>
                      <a:pt x="1729" y="17370"/>
                    </a:lnTo>
                    <a:lnTo>
                      <a:pt x="1729" y="15952"/>
                    </a:lnTo>
                    <a:lnTo>
                      <a:pt x="3853" y="15952"/>
                    </a:lnTo>
                    <a:lnTo>
                      <a:pt x="3853" y="17370"/>
                    </a:lnTo>
                    <a:close/>
                    <a:moveTo>
                      <a:pt x="3853" y="15320"/>
                    </a:moveTo>
                    <a:lnTo>
                      <a:pt x="1729" y="15320"/>
                    </a:lnTo>
                    <a:lnTo>
                      <a:pt x="1729" y="13926"/>
                    </a:lnTo>
                    <a:lnTo>
                      <a:pt x="3853" y="13926"/>
                    </a:lnTo>
                    <a:lnTo>
                      <a:pt x="3853" y="15320"/>
                    </a:lnTo>
                    <a:close/>
                    <a:moveTo>
                      <a:pt x="3853" y="13215"/>
                    </a:moveTo>
                    <a:lnTo>
                      <a:pt x="1729" y="13215"/>
                    </a:lnTo>
                    <a:lnTo>
                      <a:pt x="1729" y="11876"/>
                    </a:lnTo>
                    <a:lnTo>
                      <a:pt x="3853" y="11876"/>
                    </a:lnTo>
                    <a:lnTo>
                      <a:pt x="3853" y="13215"/>
                    </a:lnTo>
                    <a:close/>
                    <a:moveTo>
                      <a:pt x="3853" y="11188"/>
                    </a:moveTo>
                    <a:lnTo>
                      <a:pt x="1729" y="11188"/>
                    </a:lnTo>
                    <a:lnTo>
                      <a:pt x="1729" y="9855"/>
                    </a:lnTo>
                    <a:lnTo>
                      <a:pt x="3853" y="9855"/>
                    </a:lnTo>
                    <a:lnTo>
                      <a:pt x="3853" y="11188"/>
                    </a:lnTo>
                    <a:close/>
                    <a:moveTo>
                      <a:pt x="3853" y="9144"/>
                    </a:moveTo>
                    <a:lnTo>
                      <a:pt x="1729" y="9144"/>
                    </a:lnTo>
                    <a:lnTo>
                      <a:pt x="1729" y="7749"/>
                    </a:lnTo>
                    <a:lnTo>
                      <a:pt x="3853" y="7749"/>
                    </a:lnTo>
                    <a:lnTo>
                      <a:pt x="3853" y="9144"/>
                    </a:lnTo>
                    <a:close/>
                    <a:moveTo>
                      <a:pt x="3853" y="7117"/>
                    </a:moveTo>
                    <a:lnTo>
                      <a:pt x="1729" y="7117"/>
                    </a:lnTo>
                    <a:lnTo>
                      <a:pt x="1729" y="5699"/>
                    </a:lnTo>
                    <a:lnTo>
                      <a:pt x="3853" y="5699"/>
                    </a:lnTo>
                    <a:lnTo>
                      <a:pt x="3853" y="7117"/>
                    </a:lnTo>
                    <a:close/>
                    <a:moveTo>
                      <a:pt x="7888" y="19396"/>
                    </a:moveTo>
                    <a:lnTo>
                      <a:pt x="5582" y="19396"/>
                    </a:lnTo>
                    <a:lnTo>
                      <a:pt x="5582" y="18053"/>
                    </a:lnTo>
                    <a:lnTo>
                      <a:pt x="7888" y="18053"/>
                    </a:lnTo>
                    <a:lnTo>
                      <a:pt x="7888" y="19396"/>
                    </a:lnTo>
                    <a:close/>
                    <a:moveTo>
                      <a:pt x="7888" y="17370"/>
                    </a:moveTo>
                    <a:lnTo>
                      <a:pt x="5582" y="17370"/>
                    </a:lnTo>
                    <a:lnTo>
                      <a:pt x="5582" y="15952"/>
                    </a:lnTo>
                    <a:lnTo>
                      <a:pt x="7888" y="15952"/>
                    </a:lnTo>
                    <a:lnTo>
                      <a:pt x="7888" y="17370"/>
                    </a:lnTo>
                    <a:close/>
                    <a:moveTo>
                      <a:pt x="7888" y="13215"/>
                    </a:moveTo>
                    <a:lnTo>
                      <a:pt x="5582" y="13215"/>
                    </a:lnTo>
                    <a:lnTo>
                      <a:pt x="5582" y="11876"/>
                    </a:lnTo>
                    <a:lnTo>
                      <a:pt x="7888" y="11876"/>
                    </a:lnTo>
                    <a:lnTo>
                      <a:pt x="7888" y="13215"/>
                    </a:lnTo>
                    <a:close/>
                    <a:moveTo>
                      <a:pt x="7888" y="9144"/>
                    </a:moveTo>
                    <a:lnTo>
                      <a:pt x="5582" y="9144"/>
                    </a:lnTo>
                    <a:lnTo>
                      <a:pt x="5582" y="7749"/>
                    </a:lnTo>
                    <a:lnTo>
                      <a:pt x="7888" y="7749"/>
                    </a:lnTo>
                    <a:lnTo>
                      <a:pt x="7888" y="9144"/>
                    </a:lnTo>
                    <a:close/>
                    <a:moveTo>
                      <a:pt x="7888" y="7117"/>
                    </a:moveTo>
                    <a:lnTo>
                      <a:pt x="5582" y="7117"/>
                    </a:lnTo>
                    <a:lnTo>
                      <a:pt x="5582" y="5699"/>
                    </a:lnTo>
                    <a:lnTo>
                      <a:pt x="7888" y="5699"/>
                    </a:lnTo>
                    <a:lnTo>
                      <a:pt x="7888" y="7117"/>
                    </a:lnTo>
                    <a:close/>
                    <a:moveTo>
                      <a:pt x="11907" y="19396"/>
                    </a:moveTo>
                    <a:lnTo>
                      <a:pt x="9602" y="19396"/>
                    </a:lnTo>
                    <a:lnTo>
                      <a:pt x="9602" y="18053"/>
                    </a:lnTo>
                    <a:lnTo>
                      <a:pt x="11907" y="18053"/>
                    </a:lnTo>
                    <a:lnTo>
                      <a:pt x="11907" y="19396"/>
                    </a:lnTo>
                    <a:close/>
                    <a:moveTo>
                      <a:pt x="11907" y="15320"/>
                    </a:moveTo>
                    <a:lnTo>
                      <a:pt x="9602" y="15320"/>
                    </a:lnTo>
                    <a:lnTo>
                      <a:pt x="9602" y="13926"/>
                    </a:lnTo>
                    <a:lnTo>
                      <a:pt x="11907" y="13926"/>
                    </a:lnTo>
                    <a:lnTo>
                      <a:pt x="11907" y="15320"/>
                    </a:lnTo>
                    <a:close/>
                    <a:moveTo>
                      <a:pt x="11907" y="13215"/>
                    </a:moveTo>
                    <a:lnTo>
                      <a:pt x="9602" y="13215"/>
                    </a:lnTo>
                    <a:lnTo>
                      <a:pt x="9602" y="11876"/>
                    </a:lnTo>
                    <a:lnTo>
                      <a:pt x="11907" y="11876"/>
                    </a:lnTo>
                    <a:lnTo>
                      <a:pt x="11907" y="13215"/>
                    </a:lnTo>
                    <a:close/>
                    <a:moveTo>
                      <a:pt x="11907" y="11188"/>
                    </a:moveTo>
                    <a:lnTo>
                      <a:pt x="9602" y="11188"/>
                    </a:lnTo>
                    <a:lnTo>
                      <a:pt x="9602" y="9855"/>
                    </a:lnTo>
                    <a:lnTo>
                      <a:pt x="11907" y="9855"/>
                    </a:lnTo>
                    <a:lnTo>
                      <a:pt x="11907" y="11188"/>
                    </a:lnTo>
                    <a:close/>
                    <a:moveTo>
                      <a:pt x="11907" y="9144"/>
                    </a:moveTo>
                    <a:lnTo>
                      <a:pt x="9602" y="9144"/>
                    </a:lnTo>
                    <a:lnTo>
                      <a:pt x="9602" y="7749"/>
                    </a:lnTo>
                    <a:lnTo>
                      <a:pt x="11907" y="7749"/>
                    </a:lnTo>
                    <a:lnTo>
                      <a:pt x="11907" y="9144"/>
                    </a:lnTo>
                    <a:close/>
                    <a:moveTo>
                      <a:pt x="11907" y="7117"/>
                    </a:moveTo>
                    <a:lnTo>
                      <a:pt x="9602" y="7117"/>
                    </a:lnTo>
                    <a:lnTo>
                      <a:pt x="9602" y="5699"/>
                    </a:lnTo>
                    <a:lnTo>
                      <a:pt x="11907" y="5699"/>
                    </a:lnTo>
                    <a:lnTo>
                      <a:pt x="11907" y="7117"/>
                    </a:lnTo>
                    <a:close/>
                    <a:moveTo>
                      <a:pt x="16018" y="19396"/>
                    </a:moveTo>
                    <a:lnTo>
                      <a:pt x="13712" y="19396"/>
                    </a:lnTo>
                    <a:lnTo>
                      <a:pt x="13712" y="18053"/>
                    </a:lnTo>
                    <a:lnTo>
                      <a:pt x="16018" y="18053"/>
                    </a:lnTo>
                    <a:lnTo>
                      <a:pt x="16018" y="19396"/>
                    </a:lnTo>
                    <a:close/>
                    <a:moveTo>
                      <a:pt x="16018" y="17370"/>
                    </a:moveTo>
                    <a:lnTo>
                      <a:pt x="13712" y="17370"/>
                    </a:lnTo>
                    <a:lnTo>
                      <a:pt x="13712" y="15952"/>
                    </a:lnTo>
                    <a:lnTo>
                      <a:pt x="16018" y="15952"/>
                    </a:lnTo>
                    <a:lnTo>
                      <a:pt x="16018" y="17370"/>
                    </a:lnTo>
                    <a:close/>
                    <a:moveTo>
                      <a:pt x="16018" y="15320"/>
                    </a:moveTo>
                    <a:lnTo>
                      <a:pt x="13712" y="15320"/>
                    </a:lnTo>
                    <a:lnTo>
                      <a:pt x="13712" y="13926"/>
                    </a:lnTo>
                    <a:lnTo>
                      <a:pt x="16018" y="13926"/>
                    </a:lnTo>
                    <a:lnTo>
                      <a:pt x="16018" y="15320"/>
                    </a:lnTo>
                    <a:close/>
                    <a:moveTo>
                      <a:pt x="16018" y="13215"/>
                    </a:moveTo>
                    <a:lnTo>
                      <a:pt x="13712" y="13215"/>
                    </a:lnTo>
                    <a:lnTo>
                      <a:pt x="13712" y="11876"/>
                    </a:lnTo>
                    <a:lnTo>
                      <a:pt x="16018" y="11876"/>
                    </a:lnTo>
                    <a:lnTo>
                      <a:pt x="16018" y="13215"/>
                    </a:lnTo>
                    <a:close/>
                    <a:moveTo>
                      <a:pt x="16018" y="11188"/>
                    </a:moveTo>
                    <a:lnTo>
                      <a:pt x="13712" y="11188"/>
                    </a:lnTo>
                    <a:lnTo>
                      <a:pt x="13712" y="9855"/>
                    </a:lnTo>
                    <a:lnTo>
                      <a:pt x="16018" y="9855"/>
                    </a:lnTo>
                    <a:lnTo>
                      <a:pt x="16018" y="11188"/>
                    </a:lnTo>
                    <a:close/>
                    <a:moveTo>
                      <a:pt x="16018" y="7117"/>
                    </a:moveTo>
                    <a:lnTo>
                      <a:pt x="13712" y="7117"/>
                    </a:lnTo>
                    <a:lnTo>
                      <a:pt x="13712" y="5699"/>
                    </a:lnTo>
                    <a:lnTo>
                      <a:pt x="16018" y="5699"/>
                    </a:lnTo>
                    <a:lnTo>
                      <a:pt x="16018" y="7117"/>
                    </a:lnTo>
                    <a:close/>
                    <a:moveTo>
                      <a:pt x="19780" y="19396"/>
                    </a:moveTo>
                    <a:lnTo>
                      <a:pt x="17732" y="19396"/>
                    </a:lnTo>
                    <a:lnTo>
                      <a:pt x="17732" y="18053"/>
                    </a:lnTo>
                    <a:lnTo>
                      <a:pt x="19780" y="18053"/>
                    </a:lnTo>
                    <a:lnTo>
                      <a:pt x="19780" y="19396"/>
                    </a:lnTo>
                    <a:close/>
                    <a:moveTo>
                      <a:pt x="19780" y="17370"/>
                    </a:moveTo>
                    <a:lnTo>
                      <a:pt x="17732" y="17370"/>
                    </a:lnTo>
                    <a:lnTo>
                      <a:pt x="17732" y="15952"/>
                    </a:lnTo>
                    <a:lnTo>
                      <a:pt x="19780" y="15952"/>
                    </a:lnTo>
                    <a:lnTo>
                      <a:pt x="19780" y="17370"/>
                    </a:lnTo>
                    <a:close/>
                    <a:moveTo>
                      <a:pt x="19780" y="15320"/>
                    </a:moveTo>
                    <a:lnTo>
                      <a:pt x="17732" y="15320"/>
                    </a:lnTo>
                    <a:lnTo>
                      <a:pt x="17732" y="13926"/>
                    </a:lnTo>
                    <a:lnTo>
                      <a:pt x="19780" y="13926"/>
                    </a:lnTo>
                    <a:lnTo>
                      <a:pt x="19780" y="15320"/>
                    </a:lnTo>
                    <a:close/>
                    <a:moveTo>
                      <a:pt x="19780" y="13215"/>
                    </a:moveTo>
                    <a:lnTo>
                      <a:pt x="17732" y="13215"/>
                    </a:lnTo>
                    <a:lnTo>
                      <a:pt x="17732" y="11876"/>
                    </a:lnTo>
                    <a:lnTo>
                      <a:pt x="19780" y="11876"/>
                    </a:lnTo>
                    <a:lnTo>
                      <a:pt x="19780" y="13215"/>
                    </a:lnTo>
                    <a:close/>
                    <a:moveTo>
                      <a:pt x="19780" y="11188"/>
                    </a:moveTo>
                    <a:lnTo>
                      <a:pt x="17732" y="11188"/>
                    </a:lnTo>
                    <a:lnTo>
                      <a:pt x="17732" y="9855"/>
                    </a:lnTo>
                    <a:lnTo>
                      <a:pt x="19780" y="9855"/>
                    </a:lnTo>
                    <a:lnTo>
                      <a:pt x="19780" y="11188"/>
                    </a:lnTo>
                    <a:close/>
                    <a:moveTo>
                      <a:pt x="19780" y="9144"/>
                    </a:moveTo>
                    <a:lnTo>
                      <a:pt x="17732" y="9144"/>
                    </a:lnTo>
                    <a:lnTo>
                      <a:pt x="17732" y="7749"/>
                    </a:lnTo>
                    <a:lnTo>
                      <a:pt x="19780" y="7749"/>
                    </a:lnTo>
                    <a:lnTo>
                      <a:pt x="19780" y="9144"/>
                    </a:lnTo>
                    <a:close/>
                    <a:moveTo>
                      <a:pt x="19780" y="7117"/>
                    </a:moveTo>
                    <a:lnTo>
                      <a:pt x="17732" y="7117"/>
                    </a:lnTo>
                    <a:lnTo>
                      <a:pt x="17732" y="5699"/>
                    </a:lnTo>
                    <a:lnTo>
                      <a:pt x="19780" y="5699"/>
                    </a:lnTo>
                    <a:lnTo>
                      <a:pt x="19780" y="7117"/>
                    </a:lnTo>
                    <a:close/>
                  </a:path>
                </a:pathLst>
              </a:custGeom>
              <a:solidFill>
                <a:srgbClr val="9BBB5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42" name="Shape 642"/>
              <p:cNvSpPr/>
              <p:nvPr/>
            </p:nvSpPr>
            <p:spPr>
              <a:xfrm>
                <a:off x="8274005" y="1732254"/>
                <a:ext cx="697392" cy="1403314"/>
              </a:xfrm>
              <a:prstGeom prst="rect">
                <a:avLst/>
              </a:prstGeom>
              <a:solidFill>
                <a:srgbClr val="9BBB5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43" name="Shape 643"/>
              <p:cNvSpPr/>
              <p:nvPr/>
            </p:nvSpPr>
            <p:spPr>
              <a:xfrm>
                <a:off x="-2" y="1732254"/>
                <a:ext cx="697392" cy="1403314"/>
              </a:xfrm>
              <a:prstGeom prst="rect">
                <a:avLst/>
              </a:prstGeom>
              <a:solidFill>
                <a:srgbClr val="1EA18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44" name="Shape 644"/>
              <p:cNvSpPr/>
              <p:nvPr/>
            </p:nvSpPr>
            <p:spPr>
              <a:xfrm>
                <a:off x="771379" y="1418630"/>
                <a:ext cx="703257" cy="161728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6648" y="0"/>
                    </a:moveTo>
                    <a:lnTo>
                      <a:pt x="6648" y="337"/>
                    </a:lnTo>
                    <a:lnTo>
                      <a:pt x="3886" y="337"/>
                    </a:lnTo>
                    <a:lnTo>
                      <a:pt x="3886" y="0"/>
                    </a:lnTo>
                    <a:lnTo>
                      <a:pt x="0" y="0"/>
                    </a:lnTo>
                    <a:lnTo>
                      <a:pt x="0" y="21600"/>
                    </a:lnTo>
                    <a:lnTo>
                      <a:pt x="21600" y="21600"/>
                    </a:lnTo>
                    <a:lnTo>
                      <a:pt x="21600" y="0"/>
                    </a:lnTo>
                    <a:lnTo>
                      <a:pt x="6648" y="0"/>
                    </a:lnTo>
                    <a:close/>
                    <a:moveTo>
                      <a:pt x="19268" y="16650"/>
                    </a:moveTo>
                    <a:lnTo>
                      <a:pt x="2557" y="16650"/>
                    </a:lnTo>
                    <a:lnTo>
                      <a:pt x="2557" y="15878"/>
                    </a:lnTo>
                    <a:lnTo>
                      <a:pt x="19268" y="15878"/>
                    </a:lnTo>
                    <a:lnTo>
                      <a:pt x="19268" y="16650"/>
                    </a:lnTo>
                    <a:close/>
                    <a:moveTo>
                      <a:pt x="19268" y="14583"/>
                    </a:moveTo>
                    <a:lnTo>
                      <a:pt x="2557" y="14583"/>
                    </a:lnTo>
                    <a:lnTo>
                      <a:pt x="2557" y="13820"/>
                    </a:lnTo>
                    <a:lnTo>
                      <a:pt x="19268" y="13820"/>
                    </a:lnTo>
                    <a:lnTo>
                      <a:pt x="19268" y="14583"/>
                    </a:lnTo>
                    <a:close/>
                    <a:moveTo>
                      <a:pt x="19268" y="12472"/>
                    </a:moveTo>
                    <a:lnTo>
                      <a:pt x="2557" y="12472"/>
                    </a:lnTo>
                    <a:lnTo>
                      <a:pt x="2557" y="11700"/>
                    </a:lnTo>
                    <a:lnTo>
                      <a:pt x="19268" y="11700"/>
                    </a:lnTo>
                    <a:lnTo>
                      <a:pt x="19268" y="12472"/>
                    </a:lnTo>
                    <a:close/>
                    <a:moveTo>
                      <a:pt x="19268" y="10458"/>
                    </a:moveTo>
                    <a:lnTo>
                      <a:pt x="2557" y="10458"/>
                    </a:lnTo>
                    <a:lnTo>
                      <a:pt x="2557" y="9687"/>
                    </a:lnTo>
                    <a:lnTo>
                      <a:pt x="19268" y="9687"/>
                    </a:lnTo>
                    <a:lnTo>
                      <a:pt x="19268" y="10458"/>
                    </a:lnTo>
                    <a:close/>
                    <a:moveTo>
                      <a:pt x="19268" y="8347"/>
                    </a:moveTo>
                    <a:lnTo>
                      <a:pt x="2557" y="8347"/>
                    </a:lnTo>
                    <a:lnTo>
                      <a:pt x="2557" y="7576"/>
                    </a:lnTo>
                    <a:lnTo>
                      <a:pt x="19268" y="7576"/>
                    </a:lnTo>
                    <a:lnTo>
                      <a:pt x="19268" y="8347"/>
                    </a:lnTo>
                    <a:close/>
                    <a:moveTo>
                      <a:pt x="19268" y="6280"/>
                    </a:moveTo>
                    <a:lnTo>
                      <a:pt x="2557" y="6280"/>
                    </a:lnTo>
                    <a:lnTo>
                      <a:pt x="2557" y="5509"/>
                    </a:lnTo>
                    <a:lnTo>
                      <a:pt x="19268" y="5509"/>
                    </a:lnTo>
                    <a:lnTo>
                      <a:pt x="19268" y="6280"/>
                    </a:lnTo>
                    <a:close/>
                    <a:moveTo>
                      <a:pt x="19268" y="4169"/>
                    </a:moveTo>
                    <a:lnTo>
                      <a:pt x="2557" y="4169"/>
                    </a:lnTo>
                    <a:lnTo>
                      <a:pt x="2557" y="3442"/>
                    </a:lnTo>
                    <a:lnTo>
                      <a:pt x="19268" y="3442"/>
                    </a:lnTo>
                    <a:lnTo>
                      <a:pt x="19268" y="4169"/>
                    </a:lnTo>
                    <a:close/>
                    <a:moveTo>
                      <a:pt x="19268" y="2111"/>
                    </a:moveTo>
                    <a:lnTo>
                      <a:pt x="2557" y="2111"/>
                    </a:lnTo>
                    <a:lnTo>
                      <a:pt x="2557" y="1339"/>
                    </a:lnTo>
                    <a:lnTo>
                      <a:pt x="19268" y="1339"/>
                    </a:lnTo>
                    <a:lnTo>
                      <a:pt x="19268" y="2111"/>
                    </a:lnTo>
                    <a:close/>
                  </a:path>
                </a:pathLst>
              </a:custGeom>
              <a:solidFill>
                <a:srgbClr val="1EA18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45" name="Shape 645"/>
              <p:cNvSpPr/>
              <p:nvPr/>
            </p:nvSpPr>
            <p:spPr>
              <a:xfrm>
                <a:off x="897498" y="1245699"/>
                <a:ext cx="90258" cy="198647"/>
              </a:xfrm>
              <a:prstGeom prst="rect">
                <a:avLst/>
              </a:prstGeom>
              <a:solidFill>
                <a:srgbClr val="1EA18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46" name="Shape 646"/>
              <p:cNvSpPr/>
              <p:nvPr/>
            </p:nvSpPr>
            <p:spPr>
              <a:xfrm>
                <a:off x="7338373" y="1166559"/>
                <a:ext cx="855777" cy="186935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1806" y="2909"/>
                    </a:moveTo>
                    <a:lnTo>
                      <a:pt x="11806" y="1159"/>
                    </a:lnTo>
                    <a:lnTo>
                      <a:pt x="9257" y="1159"/>
                    </a:lnTo>
                    <a:lnTo>
                      <a:pt x="9257" y="2909"/>
                    </a:lnTo>
                    <a:lnTo>
                      <a:pt x="7899" y="2909"/>
                    </a:lnTo>
                    <a:lnTo>
                      <a:pt x="7899" y="0"/>
                    </a:lnTo>
                    <a:lnTo>
                      <a:pt x="5350" y="0"/>
                    </a:lnTo>
                    <a:lnTo>
                      <a:pt x="5350" y="2909"/>
                    </a:lnTo>
                    <a:lnTo>
                      <a:pt x="0" y="2909"/>
                    </a:lnTo>
                    <a:lnTo>
                      <a:pt x="0" y="21600"/>
                    </a:lnTo>
                    <a:lnTo>
                      <a:pt x="21600" y="21600"/>
                    </a:lnTo>
                    <a:lnTo>
                      <a:pt x="21600" y="2909"/>
                    </a:lnTo>
                    <a:lnTo>
                      <a:pt x="11806" y="2909"/>
                    </a:lnTo>
                    <a:close/>
                    <a:moveTo>
                      <a:pt x="11806" y="20019"/>
                    </a:moveTo>
                    <a:lnTo>
                      <a:pt x="9794" y="20019"/>
                    </a:lnTo>
                    <a:lnTo>
                      <a:pt x="9794" y="18852"/>
                    </a:lnTo>
                    <a:lnTo>
                      <a:pt x="11806" y="18852"/>
                    </a:lnTo>
                    <a:lnTo>
                      <a:pt x="11806" y="20019"/>
                    </a:lnTo>
                    <a:close/>
                    <a:moveTo>
                      <a:pt x="11806" y="18484"/>
                    </a:moveTo>
                    <a:lnTo>
                      <a:pt x="9794" y="18484"/>
                    </a:lnTo>
                    <a:lnTo>
                      <a:pt x="9794" y="17317"/>
                    </a:lnTo>
                    <a:lnTo>
                      <a:pt x="11806" y="17317"/>
                    </a:lnTo>
                    <a:lnTo>
                      <a:pt x="11806" y="18484"/>
                    </a:lnTo>
                    <a:close/>
                    <a:moveTo>
                      <a:pt x="11806" y="16818"/>
                    </a:moveTo>
                    <a:lnTo>
                      <a:pt x="9794" y="16818"/>
                    </a:lnTo>
                    <a:lnTo>
                      <a:pt x="9794" y="15782"/>
                    </a:lnTo>
                    <a:lnTo>
                      <a:pt x="11806" y="15782"/>
                    </a:lnTo>
                    <a:lnTo>
                      <a:pt x="11806" y="16818"/>
                    </a:lnTo>
                    <a:close/>
                    <a:moveTo>
                      <a:pt x="11806" y="15283"/>
                    </a:moveTo>
                    <a:lnTo>
                      <a:pt x="9794" y="15283"/>
                    </a:lnTo>
                    <a:lnTo>
                      <a:pt x="9794" y="14162"/>
                    </a:lnTo>
                    <a:lnTo>
                      <a:pt x="11806" y="14162"/>
                    </a:lnTo>
                    <a:lnTo>
                      <a:pt x="11806" y="15283"/>
                    </a:lnTo>
                    <a:close/>
                    <a:moveTo>
                      <a:pt x="11806" y="13701"/>
                    </a:moveTo>
                    <a:lnTo>
                      <a:pt x="9794" y="13701"/>
                    </a:lnTo>
                    <a:lnTo>
                      <a:pt x="9794" y="12619"/>
                    </a:lnTo>
                    <a:lnTo>
                      <a:pt x="11806" y="12619"/>
                    </a:lnTo>
                    <a:lnTo>
                      <a:pt x="11806" y="13701"/>
                    </a:lnTo>
                    <a:close/>
                    <a:moveTo>
                      <a:pt x="11806" y="12166"/>
                    </a:moveTo>
                    <a:lnTo>
                      <a:pt x="9794" y="12166"/>
                    </a:lnTo>
                    <a:lnTo>
                      <a:pt x="9794" y="11046"/>
                    </a:lnTo>
                    <a:lnTo>
                      <a:pt x="11806" y="11046"/>
                    </a:lnTo>
                    <a:lnTo>
                      <a:pt x="11806" y="12166"/>
                    </a:lnTo>
                    <a:close/>
                    <a:moveTo>
                      <a:pt x="11806" y="10547"/>
                    </a:moveTo>
                    <a:lnTo>
                      <a:pt x="9794" y="10547"/>
                    </a:lnTo>
                    <a:lnTo>
                      <a:pt x="9794" y="9464"/>
                    </a:lnTo>
                    <a:lnTo>
                      <a:pt x="11806" y="9464"/>
                    </a:lnTo>
                    <a:lnTo>
                      <a:pt x="11806" y="10547"/>
                    </a:lnTo>
                    <a:close/>
                    <a:moveTo>
                      <a:pt x="11806" y="9004"/>
                    </a:moveTo>
                    <a:lnTo>
                      <a:pt x="9794" y="9004"/>
                    </a:lnTo>
                    <a:lnTo>
                      <a:pt x="9794" y="7845"/>
                    </a:lnTo>
                    <a:lnTo>
                      <a:pt x="11806" y="7845"/>
                    </a:lnTo>
                    <a:lnTo>
                      <a:pt x="11806" y="9004"/>
                    </a:lnTo>
                    <a:close/>
                    <a:moveTo>
                      <a:pt x="11806" y="7469"/>
                    </a:moveTo>
                    <a:lnTo>
                      <a:pt x="9794" y="7469"/>
                    </a:lnTo>
                    <a:lnTo>
                      <a:pt x="9794" y="6310"/>
                    </a:lnTo>
                    <a:lnTo>
                      <a:pt x="11806" y="6310"/>
                    </a:lnTo>
                    <a:lnTo>
                      <a:pt x="11806" y="7469"/>
                    </a:lnTo>
                    <a:close/>
                    <a:moveTo>
                      <a:pt x="11806" y="5887"/>
                    </a:moveTo>
                    <a:lnTo>
                      <a:pt x="9794" y="5887"/>
                    </a:lnTo>
                    <a:lnTo>
                      <a:pt x="9794" y="4736"/>
                    </a:lnTo>
                    <a:lnTo>
                      <a:pt x="11806" y="4736"/>
                    </a:lnTo>
                    <a:lnTo>
                      <a:pt x="11806" y="5887"/>
                    </a:lnTo>
                    <a:close/>
                    <a:moveTo>
                      <a:pt x="15798" y="20019"/>
                    </a:moveTo>
                    <a:lnTo>
                      <a:pt x="13701" y="20019"/>
                    </a:lnTo>
                    <a:lnTo>
                      <a:pt x="13701" y="18852"/>
                    </a:lnTo>
                    <a:lnTo>
                      <a:pt x="15798" y="18852"/>
                    </a:lnTo>
                    <a:lnTo>
                      <a:pt x="15798" y="20019"/>
                    </a:lnTo>
                    <a:close/>
                    <a:moveTo>
                      <a:pt x="15798" y="18484"/>
                    </a:moveTo>
                    <a:lnTo>
                      <a:pt x="13701" y="18484"/>
                    </a:lnTo>
                    <a:lnTo>
                      <a:pt x="13701" y="17317"/>
                    </a:lnTo>
                    <a:lnTo>
                      <a:pt x="15798" y="17317"/>
                    </a:lnTo>
                    <a:lnTo>
                      <a:pt x="15798" y="18484"/>
                    </a:lnTo>
                    <a:close/>
                    <a:moveTo>
                      <a:pt x="15798" y="16818"/>
                    </a:moveTo>
                    <a:lnTo>
                      <a:pt x="13701" y="16818"/>
                    </a:lnTo>
                    <a:lnTo>
                      <a:pt x="13701" y="15782"/>
                    </a:lnTo>
                    <a:lnTo>
                      <a:pt x="15798" y="15782"/>
                    </a:lnTo>
                    <a:lnTo>
                      <a:pt x="15798" y="16818"/>
                    </a:lnTo>
                    <a:close/>
                    <a:moveTo>
                      <a:pt x="15798" y="15283"/>
                    </a:moveTo>
                    <a:lnTo>
                      <a:pt x="13701" y="15283"/>
                    </a:lnTo>
                    <a:lnTo>
                      <a:pt x="13701" y="14162"/>
                    </a:lnTo>
                    <a:lnTo>
                      <a:pt x="15798" y="14162"/>
                    </a:lnTo>
                    <a:lnTo>
                      <a:pt x="15798" y="15283"/>
                    </a:lnTo>
                    <a:close/>
                    <a:moveTo>
                      <a:pt x="15798" y="13701"/>
                    </a:moveTo>
                    <a:lnTo>
                      <a:pt x="13701" y="13701"/>
                    </a:lnTo>
                    <a:lnTo>
                      <a:pt x="13701" y="12619"/>
                    </a:lnTo>
                    <a:lnTo>
                      <a:pt x="15798" y="12619"/>
                    </a:lnTo>
                    <a:lnTo>
                      <a:pt x="15798" y="13701"/>
                    </a:lnTo>
                    <a:close/>
                    <a:moveTo>
                      <a:pt x="15798" y="12166"/>
                    </a:moveTo>
                    <a:lnTo>
                      <a:pt x="13701" y="12166"/>
                    </a:lnTo>
                    <a:lnTo>
                      <a:pt x="13701" y="11046"/>
                    </a:lnTo>
                    <a:lnTo>
                      <a:pt x="15798" y="11046"/>
                    </a:lnTo>
                    <a:lnTo>
                      <a:pt x="15798" y="12166"/>
                    </a:lnTo>
                    <a:close/>
                    <a:moveTo>
                      <a:pt x="15798" y="10547"/>
                    </a:moveTo>
                    <a:lnTo>
                      <a:pt x="13701" y="10547"/>
                    </a:lnTo>
                    <a:lnTo>
                      <a:pt x="13701" y="9464"/>
                    </a:lnTo>
                    <a:lnTo>
                      <a:pt x="15798" y="9464"/>
                    </a:lnTo>
                    <a:lnTo>
                      <a:pt x="15798" y="10547"/>
                    </a:lnTo>
                    <a:close/>
                    <a:moveTo>
                      <a:pt x="15798" y="9004"/>
                    </a:moveTo>
                    <a:lnTo>
                      <a:pt x="13701" y="9004"/>
                    </a:lnTo>
                    <a:lnTo>
                      <a:pt x="13701" y="7845"/>
                    </a:lnTo>
                    <a:lnTo>
                      <a:pt x="15798" y="7845"/>
                    </a:lnTo>
                    <a:lnTo>
                      <a:pt x="15798" y="9004"/>
                    </a:lnTo>
                    <a:close/>
                    <a:moveTo>
                      <a:pt x="15798" y="7469"/>
                    </a:moveTo>
                    <a:lnTo>
                      <a:pt x="13701" y="7469"/>
                    </a:lnTo>
                    <a:lnTo>
                      <a:pt x="13701" y="6310"/>
                    </a:lnTo>
                    <a:lnTo>
                      <a:pt x="15798" y="6310"/>
                    </a:lnTo>
                    <a:lnTo>
                      <a:pt x="15798" y="7469"/>
                    </a:lnTo>
                    <a:close/>
                    <a:moveTo>
                      <a:pt x="15798" y="5887"/>
                    </a:moveTo>
                    <a:lnTo>
                      <a:pt x="13701" y="5887"/>
                    </a:lnTo>
                    <a:lnTo>
                      <a:pt x="13701" y="4736"/>
                    </a:lnTo>
                    <a:lnTo>
                      <a:pt x="15798" y="4736"/>
                    </a:lnTo>
                    <a:lnTo>
                      <a:pt x="15798" y="5887"/>
                    </a:lnTo>
                    <a:close/>
                  </a:path>
                </a:pathLst>
              </a:custGeom>
              <a:solidFill>
                <a:srgbClr val="9BBB5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47" name="Shape 647"/>
              <p:cNvSpPr/>
              <p:nvPr/>
            </p:nvSpPr>
            <p:spPr>
              <a:xfrm>
                <a:off x="4437636" y="3036575"/>
                <a:ext cx="4534194" cy="104055"/>
              </a:xfrm>
              <a:prstGeom prst="rect">
                <a:avLst/>
              </a:prstGeom>
              <a:solidFill>
                <a:srgbClr val="9BBB5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</p:grpSp>
        <p:grpSp>
          <p:nvGrpSpPr>
            <p:cNvPr id="870" name="Group 870"/>
            <p:cNvGrpSpPr/>
            <p:nvPr/>
          </p:nvGrpSpPr>
          <p:grpSpPr>
            <a:xfrm>
              <a:off x="87987" y="448450"/>
              <a:ext cx="8810083" cy="2508327"/>
              <a:chOff x="0" y="-1"/>
              <a:chExt cx="8810082" cy="2508326"/>
            </a:xfrm>
          </p:grpSpPr>
          <p:sp>
            <p:nvSpPr>
              <p:cNvPr id="649" name="Shape 649"/>
              <p:cNvSpPr/>
              <p:nvPr/>
            </p:nvSpPr>
            <p:spPr>
              <a:xfrm>
                <a:off x="4601883" y="216897"/>
                <a:ext cx="99065" cy="362791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50" name="Shape 650"/>
              <p:cNvSpPr/>
              <p:nvPr/>
            </p:nvSpPr>
            <p:spPr>
              <a:xfrm>
                <a:off x="4780795" y="216897"/>
                <a:ext cx="90258" cy="362791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51" name="Shape 651"/>
              <p:cNvSpPr/>
              <p:nvPr/>
            </p:nvSpPr>
            <p:spPr>
              <a:xfrm>
                <a:off x="4945043" y="216897"/>
                <a:ext cx="101989" cy="362791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52" name="Shape 652"/>
              <p:cNvSpPr/>
              <p:nvPr/>
            </p:nvSpPr>
            <p:spPr>
              <a:xfrm>
                <a:off x="5126891" y="216897"/>
                <a:ext cx="101989" cy="362791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53" name="Shape 653"/>
              <p:cNvSpPr/>
              <p:nvPr/>
            </p:nvSpPr>
            <p:spPr>
              <a:xfrm>
                <a:off x="4425903" y="665348"/>
                <a:ext cx="99069" cy="362789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54" name="Shape 654"/>
              <p:cNvSpPr/>
              <p:nvPr/>
            </p:nvSpPr>
            <p:spPr>
              <a:xfrm>
                <a:off x="4601883" y="665348"/>
                <a:ext cx="99065" cy="362789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55" name="Shape 655"/>
              <p:cNvSpPr/>
              <p:nvPr/>
            </p:nvSpPr>
            <p:spPr>
              <a:xfrm>
                <a:off x="4945043" y="665348"/>
                <a:ext cx="101989" cy="362789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56" name="Shape 656"/>
              <p:cNvSpPr/>
              <p:nvPr/>
            </p:nvSpPr>
            <p:spPr>
              <a:xfrm>
                <a:off x="4425903" y="1110867"/>
                <a:ext cx="99069" cy="362789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57" name="Shape 657"/>
              <p:cNvSpPr/>
              <p:nvPr/>
            </p:nvSpPr>
            <p:spPr>
              <a:xfrm>
                <a:off x="4601883" y="1110867"/>
                <a:ext cx="99065" cy="362789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58" name="Shape 658"/>
              <p:cNvSpPr/>
              <p:nvPr/>
            </p:nvSpPr>
            <p:spPr>
              <a:xfrm>
                <a:off x="4780795" y="1110867"/>
                <a:ext cx="90258" cy="362789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59" name="Shape 659"/>
              <p:cNvSpPr/>
              <p:nvPr/>
            </p:nvSpPr>
            <p:spPr>
              <a:xfrm>
                <a:off x="4945043" y="1110867"/>
                <a:ext cx="101989" cy="362789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60" name="Shape 660"/>
              <p:cNvSpPr/>
              <p:nvPr/>
            </p:nvSpPr>
            <p:spPr>
              <a:xfrm>
                <a:off x="5126891" y="1110867"/>
                <a:ext cx="101989" cy="362789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61" name="Shape 661"/>
              <p:cNvSpPr/>
              <p:nvPr/>
            </p:nvSpPr>
            <p:spPr>
              <a:xfrm>
                <a:off x="4425903" y="1553462"/>
                <a:ext cx="99069" cy="37744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62" name="Shape 662"/>
              <p:cNvSpPr/>
              <p:nvPr/>
            </p:nvSpPr>
            <p:spPr>
              <a:xfrm>
                <a:off x="4780795" y="1553462"/>
                <a:ext cx="90258" cy="37744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63" name="Shape 663"/>
              <p:cNvSpPr/>
              <p:nvPr/>
            </p:nvSpPr>
            <p:spPr>
              <a:xfrm>
                <a:off x="4945043" y="1553462"/>
                <a:ext cx="101989" cy="37744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64" name="Shape 664"/>
              <p:cNvSpPr/>
              <p:nvPr/>
            </p:nvSpPr>
            <p:spPr>
              <a:xfrm>
                <a:off x="5126891" y="1553462"/>
                <a:ext cx="101989" cy="37744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65" name="Shape 665"/>
              <p:cNvSpPr/>
              <p:nvPr/>
            </p:nvSpPr>
            <p:spPr>
              <a:xfrm>
                <a:off x="4425903" y="2004842"/>
                <a:ext cx="99069" cy="371578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66" name="Shape 666"/>
              <p:cNvSpPr/>
              <p:nvPr/>
            </p:nvSpPr>
            <p:spPr>
              <a:xfrm>
                <a:off x="4601883" y="2004842"/>
                <a:ext cx="99065" cy="371578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67" name="Shape 667"/>
              <p:cNvSpPr/>
              <p:nvPr/>
            </p:nvSpPr>
            <p:spPr>
              <a:xfrm>
                <a:off x="4780795" y="2004842"/>
                <a:ext cx="90258" cy="371578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68" name="Shape 668"/>
              <p:cNvSpPr/>
              <p:nvPr/>
            </p:nvSpPr>
            <p:spPr>
              <a:xfrm>
                <a:off x="5126891" y="2004842"/>
                <a:ext cx="101989" cy="371578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69" name="Shape 669"/>
              <p:cNvSpPr/>
              <p:nvPr/>
            </p:nvSpPr>
            <p:spPr>
              <a:xfrm>
                <a:off x="1545692" y="718108"/>
                <a:ext cx="101986" cy="134161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70" name="Shape 670"/>
              <p:cNvSpPr/>
              <p:nvPr/>
            </p:nvSpPr>
            <p:spPr>
              <a:xfrm>
                <a:off x="1833128" y="718108"/>
                <a:ext cx="84384" cy="134161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71" name="Shape 671"/>
              <p:cNvSpPr/>
              <p:nvPr/>
            </p:nvSpPr>
            <p:spPr>
              <a:xfrm>
                <a:off x="1976844" y="718108"/>
                <a:ext cx="75592" cy="134161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72" name="Shape 672"/>
              <p:cNvSpPr/>
              <p:nvPr/>
            </p:nvSpPr>
            <p:spPr>
              <a:xfrm>
                <a:off x="2132293" y="718108"/>
                <a:ext cx="57988" cy="134161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73" name="Shape 673"/>
              <p:cNvSpPr/>
              <p:nvPr/>
            </p:nvSpPr>
            <p:spPr>
              <a:xfrm>
                <a:off x="1545692" y="893971"/>
                <a:ext cx="101986" cy="157618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74" name="Shape 674"/>
              <p:cNvSpPr/>
              <p:nvPr/>
            </p:nvSpPr>
            <p:spPr>
              <a:xfrm>
                <a:off x="1701141" y="893971"/>
                <a:ext cx="78536" cy="157618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75" name="Shape 675"/>
              <p:cNvSpPr/>
              <p:nvPr/>
            </p:nvSpPr>
            <p:spPr>
              <a:xfrm>
                <a:off x="1833128" y="893971"/>
                <a:ext cx="84384" cy="157618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76" name="Shape 676"/>
              <p:cNvSpPr/>
              <p:nvPr/>
            </p:nvSpPr>
            <p:spPr>
              <a:xfrm>
                <a:off x="2132293" y="893971"/>
                <a:ext cx="57988" cy="157618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77" name="Shape 677"/>
              <p:cNvSpPr/>
              <p:nvPr/>
            </p:nvSpPr>
            <p:spPr>
              <a:xfrm>
                <a:off x="1545692" y="1069834"/>
                <a:ext cx="101986" cy="157615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78" name="Shape 678"/>
              <p:cNvSpPr/>
              <p:nvPr/>
            </p:nvSpPr>
            <p:spPr>
              <a:xfrm>
                <a:off x="1833128" y="1069834"/>
                <a:ext cx="84384" cy="157615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79" name="Shape 679"/>
              <p:cNvSpPr/>
              <p:nvPr/>
            </p:nvSpPr>
            <p:spPr>
              <a:xfrm>
                <a:off x="1976844" y="1069834"/>
                <a:ext cx="75592" cy="157615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80" name="Shape 680"/>
              <p:cNvSpPr/>
              <p:nvPr/>
            </p:nvSpPr>
            <p:spPr>
              <a:xfrm>
                <a:off x="2132293" y="1069834"/>
                <a:ext cx="57988" cy="157615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81" name="Shape 681"/>
              <p:cNvSpPr/>
              <p:nvPr/>
            </p:nvSpPr>
            <p:spPr>
              <a:xfrm>
                <a:off x="1545692" y="1266214"/>
                <a:ext cx="101986" cy="151750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82" name="Shape 682"/>
              <p:cNvSpPr/>
              <p:nvPr/>
            </p:nvSpPr>
            <p:spPr>
              <a:xfrm>
                <a:off x="1701141" y="1266214"/>
                <a:ext cx="78536" cy="151750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83" name="Shape 683"/>
              <p:cNvSpPr/>
              <p:nvPr/>
            </p:nvSpPr>
            <p:spPr>
              <a:xfrm>
                <a:off x="1833128" y="1266214"/>
                <a:ext cx="84384" cy="151750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84" name="Shape 684"/>
              <p:cNvSpPr/>
              <p:nvPr/>
            </p:nvSpPr>
            <p:spPr>
              <a:xfrm>
                <a:off x="1976844" y="1266214"/>
                <a:ext cx="75592" cy="151750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85" name="Shape 685"/>
              <p:cNvSpPr/>
              <p:nvPr/>
            </p:nvSpPr>
            <p:spPr>
              <a:xfrm>
                <a:off x="2132293" y="1266214"/>
                <a:ext cx="57988" cy="151750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86" name="Shape 686"/>
              <p:cNvSpPr/>
              <p:nvPr/>
            </p:nvSpPr>
            <p:spPr>
              <a:xfrm>
                <a:off x="1545692" y="1442081"/>
                <a:ext cx="101986" cy="15468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87" name="Shape 687"/>
              <p:cNvSpPr/>
              <p:nvPr/>
            </p:nvSpPr>
            <p:spPr>
              <a:xfrm>
                <a:off x="1833128" y="1442081"/>
                <a:ext cx="84384" cy="15468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88" name="Shape 688"/>
              <p:cNvSpPr/>
              <p:nvPr/>
            </p:nvSpPr>
            <p:spPr>
              <a:xfrm>
                <a:off x="2132293" y="1442081"/>
                <a:ext cx="57988" cy="15468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89" name="Shape 689"/>
              <p:cNvSpPr/>
              <p:nvPr/>
            </p:nvSpPr>
            <p:spPr>
              <a:xfrm>
                <a:off x="1545692" y="1632598"/>
                <a:ext cx="101986" cy="15468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90" name="Shape 690"/>
              <p:cNvSpPr/>
              <p:nvPr/>
            </p:nvSpPr>
            <p:spPr>
              <a:xfrm>
                <a:off x="1833128" y="1632598"/>
                <a:ext cx="84384" cy="15468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91" name="Shape 691"/>
              <p:cNvSpPr/>
              <p:nvPr/>
            </p:nvSpPr>
            <p:spPr>
              <a:xfrm>
                <a:off x="1976844" y="1632598"/>
                <a:ext cx="75592" cy="15468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92" name="Shape 692"/>
              <p:cNvSpPr/>
              <p:nvPr/>
            </p:nvSpPr>
            <p:spPr>
              <a:xfrm>
                <a:off x="2132293" y="1632598"/>
                <a:ext cx="57988" cy="15468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93" name="Shape 693"/>
              <p:cNvSpPr/>
              <p:nvPr/>
            </p:nvSpPr>
            <p:spPr>
              <a:xfrm>
                <a:off x="1545692" y="1811394"/>
                <a:ext cx="101986" cy="134165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94" name="Shape 694"/>
              <p:cNvSpPr/>
              <p:nvPr/>
            </p:nvSpPr>
            <p:spPr>
              <a:xfrm>
                <a:off x="1701141" y="1811394"/>
                <a:ext cx="78536" cy="134165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95" name="Shape 695"/>
              <p:cNvSpPr/>
              <p:nvPr/>
            </p:nvSpPr>
            <p:spPr>
              <a:xfrm>
                <a:off x="1833128" y="1811394"/>
                <a:ext cx="84384" cy="134165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96" name="Shape 696"/>
              <p:cNvSpPr/>
              <p:nvPr/>
            </p:nvSpPr>
            <p:spPr>
              <a:xfrm>
                <a:off x="2132293" y="1811394"/>
                <a:ext cx="57988" cy="134165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97" name="Shape 697"/>
              <p:cNvSpPr/>
              <p:nvPr/>
            </p:nvSpPr>
            <p:spPr>
              <a:xfrm>
                <a:off x="1833128" y="1984325"/>
                <a:ext cx="84384" cy="157617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98" name="Shape 698"/>
              <p:cNvSpPr/>
              <p:nvPr/>
            </p:nvSpPr>
            <p:spPr>
              <a:xfrm>
                <a:off x="1976844" y="1984325"/>
                <a:ext cx="75592" cy="157617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99" name="Shape 699"/>
              <p:cNvSpPr/>
              <p:nvPr/>
            </p:nvSpPr>
            <p:spPr>
              <a:xfrm>
                <a:off x="1545692" y="2160190"/>
                <a:ext cx="101986" cy="17227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00" name="Shape 700"/>
              <p:cNvSpPr/>
              <p:nvPr/>
            </p:nvSpPr>
            <p:spPr>
              <a:xfrm>
                <a:off x="1701141" y="2160190"/>
                <a:ext cx="78536" cy="17227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01" name="Shape 701"/>
              <p:cNvSpPr/>
              <p:nvPr/>
            </p:nvSpPr>
            <p:spPr>
              <a:xfrm>
                <a:off x="1833128" y="2160190"/>
                <a:ext cx="84384" cy="17227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02" name="Shape 702"/>
              <p:cNvSpPr/>
              <p:nvPr/>
            </p:nvSpPr>
            <p:spPr>
              <a:xfrm>
                <a:off x="1976844" y="2160190"/>
                <a:ext cx="75592" cy="17227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03" name="Shape 703"/>
              <p:cNvSpPr/>
              <p:nvPr/>
            </p:nvSpPr>
            <p:spPr>
              <a:xfrm>
                <a:off x="2132293" y="2160190"/>
                <a:ext cx="57988" cy="17227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04" name="Shape 704"/>
              <p:cNvSpPr/>
              <p:nvPr/>
            </p:nvSpPr>
            <p:spPr>
              <a:xfrm>
                <a:off x="1545692" y="2350709"/>
                <a:ext cx="101986" cy="157617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05" name="Shape 705"/>
              <p:cNvSpPr/>
              <p:nvPr/>
            </p:nvSpPr>
            <p:spPr>
              <a:xfrm>
                <a:off x="1833128" y="2350709"/>
                <a:ext cx="84384" cy="157617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06" name="Shape 706"/>
              <p:cNvSpPr/>
              <p:nvPr/>
            </p:nvSpPr>
            <p:spPr>
              <a:xfrm>
                <a:off x="2132293" y="2350709"/>
                <a:ext cx="57988" cy="157617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07" name="Shape 707"/>
              <p:cNvSpPr/>
              <p:nvPr/>
            </p:nvSpPr>
            <p:spPr>
              <a:xfrm>
                <a:off x="3628127" y="463105"/>
                <a:ext cx="75598" cy="336405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08" name="Shape 708"/>
              <p:cNvSpPr/>
              <p:nvPr/>
            </p:nvSpPr>
            <p:spPr>
              <a:xfrm>
                <a:off x="3936089" y="463105"/>
                <a:ext cx="84386" cy="336405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09" name="Shape 709"/>
              <p:cNvSpPr/>
              <p:nvPr/>
            </p:nvSpPr>
            <p:spPr>
              <a:xfrm>
                <a:off x="4094472" y="463105"/>
                <a:ext cx="75592" cy="336405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10" name="Shape 710"/>
              <p:cNvSpPr/>
              <p:nvPr/>
            </p:nvSpPr>
            <p:spPr>
              <a:xfrm>
                <a:off x="3628127" y="876383"/>
                <a:ext cx="75598" cy="330548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11" name="Shape 711"/>
              <p:cNvSpPr/>
              <p:nvPr/>
            </p:nvSpPr>
            <p:spPr>
              <a:xfrm>
                <a:off x="3780641" y="876383"/>
                <a:ext cx="78533" cy="330548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12" name="Shape 712"/>
              <p:cNvSpPr/>
              <p:nvPr/>
            </p:nvSpPr>
            <p:spPr>
              <a:xfrm>
                <a:off x="4094472" y="876383"/>
                <a:ext cx="75592" cy="330548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13" name="Shape 713"/>
              <p:cNvSpPr/>
              <p:nvPr/>
            </p:nvSpPr>
            <p:spPr>
              <a:xfrm>
                <a:off x="3628127" y="1266216"/>
                <a:ext cx="75598" cy="330546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14" name="Shape 714"/>
              <p:cNvSpPr/>
              <p:nvPr/>
            </p:nvSpPr>
            <p:spPr>
              <a:xfrm>
                <a:off x="3936089" y="1266216"/>
                <a:ext cx="84386" cy="330546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15" name="Shape 715"/>
              <p:cNvSpPr/>
              <p:nvPr/>
            </p:nvSpPr>
            <p:spPr>
              <a:xfrm>
                <a:off x="4094472" y="1266216"/>
                <a:ext cx="75592" cy="330546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16" name="Shape 716"/>
              <p:cNvSpPr/>
              <p:nvPr/>
            </p:nvSpPr>
            <p:spPr>
              <a:xfrm>
                <a:off x="3628127" y="1673631"/>
                <a:ext cx="75598" cy="330550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17" name="Shape 717"/>
              <p:cNvSpPr/>
              <p:nvPr/>
            </p:nvSpPr>
            <p:spPr>
              <a:xfrm>
                <a:off x="3780641" y="1673631"/>
                <a:ext cx="78533" cy="330550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18" name="Shape 718"/>
              <p:cNvSpPr/>
              <p:nvPr/>
            </p:nvSpPr>
            <p:spPr>
              <a:xfrm>
                <a:off x="4094472" y="1673631"/>
                <a:ext cx="75592" cy="330550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19" name="Shape 719"/>
              <p:cNvSpPr/>
              <p:nvPr/>
            </p:nvSpPr>
            <p:spPr>
              <a:xfrm>
                <a:off x="3780641" y="2063465"/>
                <a:ext cx="78533" cy="345205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20" name="Shape 720"/>
              <p:cNvSpPr/>
              <p:nvPr/>
            </p:nvSpPr>
            <p:spPr>
              <a:xfrm>
                <a:off x="4094472" y="2063465"/>
                <a:ext cx="75592" cy="345205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21" name="Shape 721"/>
              <p:cNvSpPr/>
              <p:nvPr/>
            </p:nvSpPr>
            <p:spPr>
              <a:xfrm>
                <a:off x="6508336" y="-2"/>
                <a:ext cx="583005" cy="60892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22" name="Shape 722"/>
              <p:cNvSpPr/>
              <p:nvPr/>
            </p:nvSpPr>
            <p:spPr>
              <a:xfrm>
                <a:off x="6508336" y="117241"/>
                <a:ext cx="583005" cy="57950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23" name="Shape 723"/>
              <p:cNvSpPr/>
              <p:nvPr/>
            </p:nvSpPr>
            <p:spPr>
              <a:xfrm>
                <a:off x="6508336" y="231550"/>
                <a:ext cx="583005" cy="60895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24" name="Shape 724"/>
              <p:cNvSpPr/>
              <p:nvPr/>
            </p:nvSpPr>
            <p:spPr>
              <a:xfrm>
                <a:off x="6508336" y="351725"/>
                <a:ext cx="583005" cy="5501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25" name="Shape 725"/>
              <p:cNvSpPr/>
              <p:nvPr/>
            </p:nvSpPr>
            <p:spPr>
              <a:xfrm>
                <a:off x="6508336" y="463105"/>
                <a:ext cx="583005" cy="69672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26" name="Shape 726"/>
              <p:cNvSpPr/>
              <p:nvPr/>
            </p:nvSpPr>
            <p:spPr>
              <a:xfrm>
                <a:off x="6508336" y="580348"/>
                <a:ext cx="583005" cy="57957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27" name="Shape 727"/>
              <p:cNvSpPr/>
              <p:nvPr/>
            </p:nvSpPr>
            <p:spPr>
              <a:xfrm>
                <a:off x="6508336" y="697592"/>
                <a:ext cx="583005" cy="63835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28" name="Shape 728"/>
              <p:cNvSpPr/>
              <p:nvPr/>
            </p:nvSpPr>
            <p:spPr>
              <a:xfrm>
                <a:off x="6508336" y="817763"/>
                <a:ext cx="583005" cy="57958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29" name="Shape 729"/>
              <p:cNvSpPr/>
              <p:nvPr/>
            </p:nvSpPr>
            <p:spPr>
              <a:xfrm>
                <a:off x="6508336" y="1052247"/>
                <a:ext cx="583005" cy="57957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30" name="Shape 730"/>
              <p:cNvSpPr/>
              <p:nvPr/>
            </p:nvSpPr>
            <p:spPr>
              <a:xfrm>
                <a:off x="6508336" y="1163628"/>
                <a:ext cx="583005" cy="63829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31" name="Shape 731"/>
              <p:cNvSpPr/>
              <p:nvPr/>
            </p:nvSpPr>
            <p:spPr>
              <a:xfrm>
                <a:off x="6508336" y="1283802"/>
                <a:ext cx="583005" cy="57949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32" name="Shape 732"/>
              <p:cNvSpPr/>
              <p:nvPr/>
            </p:nvSpPr>
            <p:spPr>
              <a:xfrm>
                <a:off x="6508336" y="1398113"/>
                <a:ext cx="583005" cy="60895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33" name="Shape 733"/>
              <p:cNvSpPr/>
              <p:nvPr/>
            </p:nvSpPr>
            <p:spPr>
              <a:xfrm>
                <a:off x="6508336" y="1515355"/>
                <a:ext cx="583005" cy="57958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34" name="Shape 734"/>
              <p:cNvSpPr/>
              <p:nvPr/>
            </p:nvSpPr>
            <p:spPr>
              <a:xfrm>
                <a:off x="6508336" y="1632598"/>
                <a:ext cx="583005" cy="63829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35" name="Shape 735"/>
              <p:cNvSpPr/>
              <p:nvPr/>
            </p:nvSpPr>
            <p:spPr>
              <a:xfrm>
                <a:off x="6508336" y="1752771"/>
                <a:ext cx="583005" cy="57950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36" name="Shape 736"/>
              <p:cNvSpPr/>
              <p:nvPr/>
            </p:nvSpPr>
            <p:spPr>
              <a:xfrm>
                <a:off x="6508336" y="1861220"/>
                <a:ext cx="583005" cy="69672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37" name="Shape 737"/>
              <p:cNvSpPr/>
              <p:nvPr/>
            </p:nvSpPr>
            <p:spPr>
              <a:xfrm>
                <a:off x="6508336" y="2098639"/>
                <a:ext cx="583005" cy="60892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38" name="Shape 738"/>
              <p:cNvSpPr/>
              <p:nvPr/>
            </p:nvSpPr>
            <p:spPr>
              <a:xfrm>
                <a:off x="6508336" y="2218809"/>
                <a:ext cx="583005" cy="57957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39" name="Shape 739"/>
              <p:cNvSpPr/>
              <p:nvPr/>
            </p:nvSpPr>
            <p:spPr>
              <a:xfrm>
                <a:off x="6508336" y="2333122"/>
                <a:ext cx="583005" cy="60892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40" name="Shape 740"/>
              <p:cNvSpPr/>
              <p:nvPr/>
            </p:nvSpPr>
            <p:spPr>
              <a:xfrm>
                <a:off x="2440258" y="231552"/>
                <a:ext cx="137189" cy="140029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41" name="Shape 741"/>
              <p:cNvSpPr/>
              <p:nvPr/>
            </p:nvSpPr>
            <p:spPr>
              <a:xfrm>
                <a:off x="2654367" y="231552"/>
                <a:ext cx="116653" cy="140029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42" name="Shape 742"/>
              <p:cNvSpPr/>
              <p:nvPr/>
            </p:nvSpPr>
            <p:spPr>
              <a:xfrm>
                <a:off x="2868478" y="231552"/>
                <a:ext cx="119588" cy="140029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43" name="Shape 743"/>
              <p:cNvSpPr/>
              <p:nvPr/>
            </p:nvSpPr>
            <p:spPr>
              <a:xfrm>
                <a:off x="3067922" y="231552"/>
                <a:ext cx="113733" cy="140029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44" name="Shape 744"/>
              <p:cNvSpPr/>
              <p:nvPr/>
            </p:nvSpPr>
            <p:spPr>
              <a:xfrm>
                <a:off x="2440258" y="430863"/>
                <a:ext cx="137189" cy="134161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45" name="Shape 745"/>
              <p:cNvSpPr/>
              <p:nvPr/>
            </p:nvSpPr>
            <p:spPr>
              <a:xfrm>
                <a:off x="2868478" y="430863"/>
                <a:ext cx="119588" cy="134161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46" name="Shape 746"/>
              <p:cNvSpPr/>
              <p:nvPr/>
            </p:nvSpPr>
            <p:spPr>
              <a:xfrm>
                <a:off x="2440258" y="621383"/>
                <a:ext cx="137189" cy="140030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47" name="Shape 747"/>
              <p:cNvSpPr/>
              <p:nvPr/>
            </p:nvSpPr>
            <p:spPr>
              <a:xfrm>
                <a:off x="2654367" y="621383"/>
                <a:ext cx="116653" cy="140030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48" name="Shape 748"/>
              <p:cNvSpPr/>
              <p:nvPr/>
            </p:nvSpPr>
            <p:spPr>
              <a:xfrm>
                <a:off x="2868478" y="621383"/>
                <a:ext cx="119588" cy="140030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49" name="Shape 749"/>
              <p:cNvSpPr/>
              <p:nvPr/>
            </p:nvSpPr>
            <p:spPr>
              <a:xfrm>
                <a:off x="3067922" y="621383"/>
                <a:ext cx="113733" cy="140030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50" name="Shape 750"/>
              <p:cNvSpPr/>
              <p:nvPr/>
            </p:nvSpPr>
            <p:spPr>
              <a:xfrm>
                <a:off x="2654367" y="817763"/>
                <a:ext cx="116653" cy="134165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51" name="Shape 751"/>
              <p:cNvSpPr/>
              <p:nvPr/>
            </p:nvSpPr>
            <p:spPr>
              <a:xfrm>
                <a:off x="2868478" y="817763"/>
                <a:ext cx="119588" cy="134165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52" name="Shape 752"/>
              <p:cNvSpPr/>
              <p:nvPr/>
            </p:nvSpPr>
            <p:spPr>
              <a:xfrm>
                <a:off x="3067922" y="817763"/>
                <a:ext cx="113733" cy="134165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53" name="Shape 753"/>
              <p:cNvSpPr/>
              <p:nvPr/>
            </p:nvSpPr>
            <p:spPr>
              <a:xfrm>
                <a:off x="2440258" y="1008282"/>
                <a:ext cx="137189" cy="140027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54" name="Shape 754"/>
              <p:cNvSpPr/>
              <p:nvPr/>
            </p:nvSpPr>
            <p:spPr>
              <a:xfrm>
                <a:off x="2654367" y="1008282"/>
                <a:ext cx="116653" cy="140027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55" name="Shape 755"/>
              <p:cNvSpPr/>
              <p:nvPr/>
            </p:nvSpPr>
            <p:spPr>
              <a:xfrm>
                <a:off x="2868478" y="1008282"/>
                <a:ext cx="119588" cy="140027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56" name="Shape 756"/>
              <p:cNvSpPr/>
              <p:nvPr/>
            </p:nvSpPr>
            <p:spPr>
              <a:xfrm>
                <a:off x="3067922" y="1008282"/>
                <a:ext cx="113733" cy="140027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57" name="Shape 757"/>
              <p:cNvSpPr/>
              <p:nvPr/>
            </p:nvSpPr>
            <p:spPr>
              <a:xfrm>
                <a:off x="2440258" y="1207595"/>
                <a:ext cx="137189" cy="134161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58" name="Shape 758"/>
              <p:cNvSpPr/>
              <p:nvPr/>
            </p:nvSpPr>
            <p:spPr>
              <a:xfrm>
                <a:off x="2654367" y="1207595"/>
                <a:ext cx="116653" cy="134161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59" name="Shape 759"/>
              <p:cNvSpPr/>
              <p:nvPr/>
            </p:nvSpPr>
            <p:spPr>
              <a:xfrm>
                <a:off x="2868478" y="1207595"/>
                <a:ext cx="119588" cy="134161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60" name="Shape 760"/>
              <p:cNvSpPr/>
              <p:nvPr/>
            </p:nvSpPr>
            <p:spPr>
              <a:xfrm>
                <a:off x="3067922" y="1207595"/>
                <a:ext cx="113733" cy="134161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61" name="Shape 761"/>
              <p:cNvSpPr/>
              <p:nvPr/>
            </p:nvSpPr>
            <p:spPr>
              <a:xfrm>
                <a:off x="2440258" y="1398113"/>
                <a:ext cx="137189" cy="140030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62" name="Shape 762"/>
              <p:cNvSpPr/>
              <p:nvPr/>
            </p:nvSpPr>
            <p:spPr>
              <a:xfrm>
                <a:off x="2654367" y="1398113"/>
                <a:ext cx="116653" cy="140030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63" name="Shape 763"/>
              <p:cNvSpPr/>
              <p:nvPr/>
            </p:nvSpPr>
            <p:spPr>
              <a:xfrm>
                <a:off x="3067922" y="1398113"/>
                <a:ext cx="113733" cy="140030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64" name="Shape 764"/>
              <p:cNvSpPr/>
              <p:nvPr/>
            </p:nvSpPr>
            <p:spPr>
              <a:xfrm>
                <a:off x="2440258" y="1594495"/>
                <a:ext cx="137189" cy="134161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65" name="Shape 765"/>
              <p:cNvSpPr/>
              <p:nvPr/>
            </p:nvSpPr>
            <p:spPr>
              <a:xfrm>
                <a:off x="2654367" y="1594495"/>
                <a:ext cx="116653" cy="134161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66" name="Shape 766"/>
              <p:cNvSpPr/>
              <p:nvPr/>
            </p:nvSpPr>
            <p:spPr>
              <a:xfrm>
                <a:off x="2868478" y="1594495"/>
                <a:ext cx="119588" cy="134161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67" name="Shape 767"/>
              <p:cNvSpPr/>
              <p:nvPr/>
            </p:nvSpPr>
            <p:spPr>
              <a:xfrm>
                <a:off x="3067922" y="1594495"/>
                <a:ext cx="113733" cy="134161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68" name="Shape 768"/>
              <p:cNvSpPr/>
              <p:nvPr/>
            </p:nvSpPr>
            <p:spPr>
              <a:xfrm>
                <a:off x="2654367" y="1785012"/>
                <a:ext cx="116653" cy="142966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69" name="Shape 769"/>
              <p:cNvSpPr/>
              <p:nvPr/>
            </p:nvSpPr>
            <p:spPr>
              <a:xfrm>
                <a:off x="2868478" y="1785012"/>
                <a:ext cx="119588" cy="142966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70" name="Shape 770"/>
              <p:cNvSpPr/>
              <p:nvPr/>
            </p:nvSpPr>
            <p:spPr>
              <a:xfrm>
                <a:off x="3067922" y="1785012"/>
                <a:ext cx="113733" cy="142966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71" name="Shape 771"/>
              <p:cNvSpPr/>
              <p:nvPr/>
            </p:nvSpPr>
            <p:spPr>
              <a:xfrm>
                <a:off x="2440258" y="1984325"/>
                <a:ext cx="137189" cy="134161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72" name="Shape 772"/>
              <p:cNvSpPr/>
              <p:nvPr/>
            </p:nvSpPr>
            <p:spPr>
              <a:xfrm>
                <a:off x="2654367" y="1984325"/>
                <a:ext cx="116653" cy="134161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73" name="Shape 773"/>
              <p:cNvSpPr/>
              <p:nvPr/>
            </p:nvSpPr>
            <p:spPr>
              <a:xfrm>
                <a:off x="2868478" y="1984325"/>
                <a:ext cx="119588" cy="134161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74" name="Shape 774"/>
              <p:cNvSpPr/>
              <p:nvPr/>
            </p:nvSpPr>
            <p:spPr>
              <a:xfrm>
                <a:off x="2440258" y="2174845"/>
                <a:ext cx="137189" cy="142965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75" name="Shape 775"/>
              <p:cNvSpPr/>
              <p:nvPr/>
            </p:nvSpPr>
            <p:spPr>
              <a:xfrm>
                <a:off x="2868478" y="2174845"/>
                <a:ext cx="119588" cy="142965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76" name="Shape 776"/>
              <p:cNvSpPr/>
              <p:nvPr/>
            </p:nvSpPr>
            <p:spPr>
              <a:xfrm>
                <a:off x="3067922" y="2174845"/>
                <a:ext cx="113733" cy="142965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77" name="Shape 777"/>
              <p:cNvSpPr/>
              <p:nvPr/>
            </p:nvSpPr>
            <p:spPr>
              <a:xfrm>
                <a:off x="5478849" y="404485"/>
                <a:ext cx="93194" cy="201579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78" name="Shape 778"/>
              <p:cNvSpPr/>
              <p:nvPr/>
            </p:nvSpPr>
            <p:spPr>
              <a:xfrm>
                <a:off x="5648964" y="404485"/>
                <a:ext cx="101989" cy="201579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79" name="Shape 779"/>
              <p:cNvSpPr/>
              <p:nvPr/>
            </p:nvSpPr>
            <p:spPr>
              <a:xfrm>
                <a:off x="5824944" y="404485"/>
                <a:ext cx="101989" cy="201579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80" name="Shape 780"/>
              <p:cNvSpPr/>
              <p:nvPr/>
            </p:nvSpPr>
            <p:spPr>
              <a:xfrm>
                <a:off x="6003859" y="404485"/>
                <a:ext cx="101985" cy="201579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81" name="Shape 781"/>
              <p:cNvSpPr/>
              <p:nvPr/>
            </p:nvSpPr>
            <p:spPr>
              <a:xfrm>
                <a:off x="6182772" y="404485"/>
                <a:ext cx="90259" cy="201579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82" name="Shape 782"/>
              <p:cNvSpPr/>
              <p:nvPr/>
            </p:nvSpPr>
            <p:spPr>
              <a:xfrm>
                <a:off x="5478849" y="697590"/>
                <a:ext cx="93194" cy="198648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83" name="Shape 783"/>
              <p:cNvSpPr/>
              <p:nvPr/>
            </p:nvSpPr>
            <p:spPr>
              <a:xfrm>
                <a:off x="5648964" y="697590"/>
                <a:ext cx="101989" cy="198648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84" name="Shape 784"/>
              <p:cNvSpPr/>
              <p:nvPr/>
            </p:nvSpPr>
            <p:spPr>
              <a:xfrm>
                <a:off x="5824944" y="697590"/>
                <a:ext cx="101989" cy="198648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85" name="Shape 785"/>
              <p:cNvSpPr/>
              <p:nvPr/>
            </p:nvSpPr>
            <p:spPr>
              <a:xfrm>
                <a:off x="6182772" y="697590"/>
                <a:ext cx="90259" cy="198648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86" name="Shape 786"/>
              <p:cNvSpPr/>
              <p:nvPr/>
            </p:nvSpPr>
            <p:spPr>
              <a:xfrm>
                <a:off x="5478849" y="996559"/>
                <a:ext cx="93194" cy="18985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87" name="Shape 787"/>
              <p:cNvSpPr/>
              <p:nvPr/>
            </p:nvSpPr>
            <p:spPr>
              <a:xfrm>
                <a:off x="5824944" y="996559"/>
                <a:ext cx="101989" cy="18985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88" name="Shape 788"/>
              <p:cNvSpPr/>
              <p:nvPr/>
            </p:nvSpPr>
            <p:spPr>
              <a:xfrm>
                <a:off x="6003859" y="996559"/>
                <a:ext cx="101985" cy="18985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89" name="Shape 789"/>
              <p:cNvSpPr/>
              <p:nvPr/>
            </p:nvSpPr>
            <p:spPr>
              <a:xfrm>
                <a:off x="6182772" y="996559"/>
                <a:ext cx="90259" cy="18985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90" name="Shape 790"/>
              <p:cNvSpPr/>
              <p:nvPr/>
            </p:nvSpPr>
            <p:spPr>
              <a:xfrm>
                <a:off x="5478849" y="1283803"/>
                <a:ext cx="93194" cy="189856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91" name="Shape 791"/>
              <p:cNvSpPr/>
              <p:nvPr/>
            </p:nvSpPr>
            <p:spPr>
              <a:xfrm>
                <a:off x="5648964" y="1283803"/>
                <a:ext cx="101989" cy="189856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92" name="Shape 792"/>
              <p:cNvSpPr/>
              <p:nvPr/>
            </p:nvSpPr>
            <p:spPr>
              <a:xfrm>
                <a:off x="5824944" y="1283803"/>
                <a:ext cx="101989" cy="189856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93" name="Shape 793"/>
              <p:cNvSpPr/>
              <p:nvPr/>
            </p:nvSpPr>
            <p:spPr>
              <a:xfrm>
                <a:off x="6003859" y="1283803"/>
                <a:ext cx="101985" cy="189856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94" name="Shape 794"/>
              <p:cNvSpPr/>
              <p:nvPr/>
            </p:nvSpPr>
            <p:spPr>
              <a:xfrm>
                <a:off x="6182772" y="1283803"/>
                <a:ext cx="90259" cy="189856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95" name="Shape 795"/>
              <p:cNvSpPr/>
              <p:nvPr/>
            </p:nvSpPr>
            <p:spPr>
              <a:xfrm>
                <a:off x="5478849" y="1573976"/>
                <a:ext cx="93194" cy="198648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96" name="Shape 796"/>
              <p:cNvSpPr/>
              <p:nvPr/>
            </p:nvSpPr>
            <p:spPr>
              <a:xfrm>
                <a:off x="5824944" y="1573976"/>
                <a:ext cx="101989" cy="198648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97" name="Shape 797"/>
              <p:cNvSpPr/>
              <p:nvPr/>
            </p:nvSpPr>
            <p:spPr>
              <a:xfrm>
                <a:off x="6003859" y="1573976"/>
                <a:ext cx="101985" cy="198648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98" name="Shape 798"/>
              <p:cNvSpPr/>
              <p:nvPr/>
            </p:nvSpPr>
            <p:spPr>
              <a:xfrm>
                <a:off x="6182772" y="1573976"/>
                <a:ext cx="90259" cy="198648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99" name="Shape 799"/>
              <p:cNvSpPr/>
              <p:nvPr/>
            </p:nvSpPr>
            <p:spPr>
              <a:xfrm>
                <a:off x="5478849" y="1861218"/>
                <a:ext cx="93194" cy="201582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00" name="Shape 800"/>
              <p:cNvSpPr/>
              <p:nvPr/>
            </p:nvSpPr>
            <p:spPr>
              <a:xfrm>
                <a:off x="5648964" y="1861218"/>
                <a:ext cx="101989" cy="201582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01" name="Shape 801"/>
              <p:cNvSpPr/>
              <p:nvPr/>
            </p:nvSpPr>
            <p:spPr>
              <a:xfrm>
                <a:off x="6003859" y="1861218"/>
                <a:ext cx="101985" cy="201582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02" name="Shape 802"/>
              <p:cNvSpPr/>
              <p:nvPr/>
            </p:nvSpPr>
            <p:spPr>
              <a:xfrm>
                <a:off x="6182772" y="1861218"/>
                <a:ext cx="90259" cy="201582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03" name="Shape 803"/>
              <p:cNvSpPr/>
              <p:nvPr/>
            </p:nvSpPr>
            <p:spPr>
              <a:xfrm>
                <a:off x="5478849" y="2160188"/>
                <a:ext cx="93194" cy="189861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04" name="Shape 804"/>
              <p:cNvSpPr/>
              <p:nvPr/>
            </p:nvSpPr>
            <p:spPr>
              <a:xfrm>
                <a:off x="5648964" y="2160188"/>
                <a:ext cx="101989" cy="189861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05" name="Shape 805"/>
              <p:cNvSpPr/>
              <p:nvPr/>
            </p:nvSpPr>
            <p:spPr>
              <a:xfrm>
                <a:off x="5824944" y="2160188"/>
                <a:ext cx="101989" cy="189861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06" name="Shape 806"/>
              <p:cNvSpPr/>
              <p:nvPr/>
            </p:nvSpPr>
            <p:spPr>
              <a:xfrm>
                <a:off x="6003859" y="2160188"/>
                <a:ext cx="101985" cy="189861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07" name="Shape 807"/>
              <p:cNvSpPr/>
              <p:nvPr/>
            </p:nvSpPr>
            <p:spPr>
              <a:xfrm>
                <a:off x="6182772" y="2160188"/>
                <a:ext cx="90259" cy="189861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08" name="Shape 808"/>
              <p:cNvSpPr/>
              <p:nvPr/>
            </p:nvSpPr>
            <p:spPr>
              <a:xfrm>
                <a:off x="5648964" y="73275"/>
                <a:ext cx="101989" cy="198648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09" name="Shape 809"/>
              <p:cNvSpPr/>
              <p:nvPr/>
            </p:nvSpPr>
            <p:spPr>
              <a:xfrm>
                <a:off x="5824944" y="73275"/>
                <a:ext cx="101989" cy="19864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17251"/>
                    </a:moveTo>
                    <a:lnTo>
                      <a:pt x="21600" y="0"/>
                    </a:lnTo>
                    <a:lnTo>
                      <a:pt x="0" y="0"/>
                    </a:lnTo>
                    <a:lnTo>
                      <a:pt x="0" y="21600"/>
                    </a:lnTo>
                    <a:lnTo>
                      <a:pt x="21600" y="21600"/>
                    </a:lnTo>
                    <a:lnTo>
                      <a:pt x="21600" y="17251"/>
                    </a:lnTo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10" name="Shape 810"/>
              <p:cNvSpPr/>
              <p:nvPr/>
            </p:nvSpPr>
            <p:spPr>
              <a:xfrm>
                <a:off x="6003859" y="73275"/>
                <a:ext cx="101985" cy="198648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11" name="Shape 811"/>
              <p:cNvSpPr/>
              <p:nvPr/>
            </p:nvSpPr>
            <p:spPr>
              <a:xfrm>
                <a:off x="8262272" y="1380526"/>
                <a:ext cx="233978" cy="57950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12" name="Shape 812"/>
              <p:cNvSpPr/>
              <p:nvPr/>
            </p:nvSpPr>
            <p:spPr>
              <a:xfrm>
                <a:off x="8590767" y="1380526"/>
                <a:ext cx="219315" cy="57950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13" name="Shape 813"/>
              <p:cNvSpPr/>
              <p:nvPr/>
            </p:nvSpPr>
            <p:spPr>
              <a:xfrm>
                <a:off x="8262272" y="1535874"/>
                <a:ext cx="233978" cy="60892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14" name="Shape 814"/>
              <p:cNvSpPr/>
              <p:nvPr/>
            </p:nvSpPr>
            <p:spPr>
              <a:xfrm>
                <a:off x="8590767" y="1535874"/>
                <a:ext cx="219315" cy="60892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15" name="Shape 815"/>
              <p:cNvSpPr/>
              <p:nvPr/>
            </p:nvSpPr>
            <p:spPr>
              <a:xfrm>
                <a:off x="8262272" y="1694150"/>
                <a:ext cx="233978" cy="57950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16" name="Shape 816"/>
              <p:cNvSpPr/>
              <p:nvPr/>
            </p:nvSpPr>
            <p:spPr>
              <a:xfrm>
                <a:off x="8590767" y="1694150"/>
                <a:ext cx="219315" cy="57950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17" name="Shape 817"/>
              <p:cNvSpPr/>
              <p:nvPr/>
            </p:nvSpPr>
            <p:spPr>
              <a:xfrm>
                <a:off x="8262272" y="1846566"/>
                <a:ext cx="233978" cy="57957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18" name="Shape 818"/>
              <p:cNvSpPr/>
              <p:nvPr/>
            </p:nvSpPr>
            <p:spPr>
              <a:xfrm>
                <a:off x="8590767" y="1846566"/>
                <a:ext cx="219315" cy="57957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19" name="Shape 819"/>
              <p:cNvSpPr/>
              <p:nvPr/>
            </p:nvSpPr>
            <p:spPr>
              <a:xfrm>
                <a:off x="8590767" y="2001911"/>
                <a:ext cx="219315" cy="57957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20" name="Shape 820"/>
              <p:cNvSpPr/>
              <p:nvPr/>
            </p:nvSpPr>
            <p:spPr>
              <a:xfrm>
                <a:off x="8262272" y="2001911"/>
                <a:ext cx="233978" cy="57957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21" name="Shape 821"/>
              <p:cNvSpPr/>
              <p:nvPr/>
            </p:nvSpPr>
            <p:spPr>
              <a:xfrm>
                <a:off x="8262272" y="2157259"/>
                <a:ext cx="233978" cy="60892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22" name="Shape 822"/>
              <p:cNvSpPr/>
              <p:nvPr/>
            </p:nvSpPr>
            <p:spPr>
              <a:xfrm>
                <a:off x="8590767" y="2157259"/>
                <a:ext cx="219315" cy="60892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23" name="Shape 823"/>
              <p:cNvSpPr/>
              <p:nvPr/>
            </p:nvSpPr>
            <p:spPr>
              <a:xfrm>
                <a:off x="8262272" y="2315535"/>
                <a:ext cx="233978" cy="57957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24" name="Shape 824"/>
              <p:cNvSpPr/>
              <p:nvPr/>
            </p:nvSpPr>
            <p:spPr>
              <a:xfrm>
                <a:off x="8590767" y="2315535"/>
                <a:ext cx="219315" cy="57957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25" name="Shape 825"/>
              <p:cNvSpPr/>
              <p:nvPr/>
            </p:nvSpPr>
            <p:spPr>
              <a:xfrm>
                <a:off x="-1" y="1380526"/>
                <a:ext cx="137188" cy="57950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26" name="Shape 826"/>
              <p:cNvSpPr/>
              <p:nvPr/>
            </p:nvSpPr>
            <p:spPr>
              <a:xfrm>
                <a:off x="193577" y="1380526"/>
                <a:ext cx="128397" cy="57950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27" name="Shape 827"/>
              <p:cNvSpPr/>
              <p:nvPr/>
            </p:nvSpPr>
            <p:spPr>
              <a:xfrm>
                <a:off x="193577" y="1535874"/>
                <a:ext cx="128397" cy="60892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28" name="Shape 828"/>
              <p:cNvSpPr/>
              <p:nvPr/>
            </p:nvSpPr>
            <p:spPr>
              <a:xfrm>
                <a:off x="-1" y="1694150"/>
                <a:ext cx="137188" cy="57950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29" name="Shape 829"/>
              <p:cNvSpPr/>
              <p:nvPr/>
            </p:nvSpPr>
            <p:spPr>
              <a:xfrm>
                <a:off x="193577" y="1694150"/>
                <a:ext cx="128397" cy="57950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30" name="Shape 830"/>
              <p:cNvSpPr/>
              <p:nvPr/>
            </p:nvSpPr>
            <p:spPr>
              <a:xfrm>
                <a:off x="-1" y="1846566"/>
                <a:ext cx="137188" cy="57957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31" name="Shape 831"/>
              <p:cNvSpPr/>
              <p:nvPr/>
            </p:nvSpPr>
            <p:spPr>
              <a:xfrm>
                <a:off x="193577" y="1846566"/>
                <a:ext cx="128397" cy="57957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32" name="Shape 832"/>
              <p:cNvSpPr/>
              <p:nvPr/>
            </p:nvSpPr>
            <p:spPr>
              <a:xfrm>
                <a:off x="193577" y="2001911"/>
                <a:ext cx="128397" cy="57957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33" name="Shape 833"/>
              <p:cNvSpPr/>
              <p:nvPr/>
            </p:nvSpPr>
            <p:spPr>
              <a:xfrm>
                <a:off x="-1" y="2157259"/>
                <a:ext cx="137188" cy="60892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34" name="Shape 834"/>
              <p:cNvSpPr/>
              <p:nvPr/>
            </p:nvSpPr>
            <p:spPr>
              <a:xfrm>
                <a:off x="193577" y="2157259"/>
                <a:ext cx="128397" cy="60892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35" name="Shape 835"/>
              <p:cNvSpPr/>
              <p:nvPr/>
            </p:nvSpPr>
            <p:spPr>
              <a:xfrm>
                <a:off x="-1" y="2315535"/>
                <a:ext cx="137188" cy="57957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36" name="Shape 836"/>
              <p:cNvSpPr/>
              <p:nvPr/>
            </p:nvSpPr>
            <p:spPr>
              <a:xfrm>
                <a:off x="366625" y="1380526"/>
                <a:ext cx="140123" cy="57950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37" name="Shape 837"/>
              <p:cNvSpPr/>
              <p:nvPr/>
            </p:nvSpPr>
            <p:spPr>
              <a:xfrm>
                <a:off x="366625" y="1535874"/>
                <a:ext cx="140123" cy="60892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38" name="Shape 838"/>
              <p:cNvSpPr/>
              <p:nvPr/>
            </p:nvSpPr>
            <p:spPr>
              <a:xfrm>
                <a:off x="366625" y="1846566"/>
                <a:ext cx="140123" cy="57957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39" name="Shape 839"/>
              <p:cNvSpPr/>
              <p:nvPr/>
            </p:nvSpPr>
            <p:spPr>
              <a:xfrm>
                <a:off x="366625" y="2001911"/>
                <a:ext cx="140123" cy="57957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40" name="Shape 840"/>
              <p:cNvSpPr/>
              <p:nvPr/>
            </p:nvSpPr>
            <p:spPr>
              <a:xfrm>
                <a:off x="366625" y="2157259"/>
                <a:ext cx="140123" cy="60892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41" name="Shape 841"/>
              <p:cNvSpPr/>
              <p:nvPr/>
            </p:nvSpPr>
            <p:spPr>
              <a:xfrm>
                <a:off x="193577" y="2315535"/>
                <a:ext cx="128397" cy="57957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42" name="Shape 842"/>
              <p:cNvSpPr/>
              <p:nvPr/>
            </p:nvSpPr>
            <p:spPr>
              <a:xfrm>
                <a:off x="768446" y="1069833"/>
                <a:ext cx="541946" cy="57957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43" name="Shape 843"/>
              <p:cNvSpPr/>
              <p:nvPr/>
            </p:nvSpPr>
            <p:spPr>
              <a:xfrm>
                <a:off x="768446" y="1228111"/>
                <a:ext cx="541946" cy="5502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44" name="Shape 844"/>
              <p:cNvSpPr/>
              <p:nvPr/>
            </p:nvSpPr>
            <p:spPr>
              <a:xfrm>
                <a:off x="768446" y="1383458"/>
                <a:ext cx="541946" cy="57957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45" name="Shape 845"/>
              <p:cNvSpPr/>
              <p:nvPr/>
            </p:nvSpPr>
            <p:spPr>
              <a:xfrm>
                <a:off x="768446" y="1538804"/>
                <a:ext cx="541946" cy="57957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46" name="Shape 846"/>
              <p:cNvSpPr/>
              <p:nvPr/>
            </p:nvSpPr>
            <p:spPr>
              <a:xfrm>
                <a:off x="768446" y="1697081"/>
                <a:ext cx="541946" cy="57957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47" name="Shape 847"/>
              <p:cNvSpPr/>
              <p:nvPr/>
            </p:nvSpPr>
            <p:spPr>
              <a:xfrm>
                <a:off x="768446" y="1846566"/>
                <a:ext cx="541946" cy="57957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48" name="Shape 848"/>
              <p:cNvSpPr/>
              <p:nvPr/>
            </p:nvSpPr>
            <p:spPr>
              <a:xfrm>
                <a:off x="768446" y="2004842"/>
                <a:ext cx="541946" cy="57950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49" name="Shape 849"/>
              <p:cNvSpPr/>
              <p:nvPr/>
            </p:nvSpPr>
            <p:spPr>
              <a:xfrm>
                <a:off x="768446" y="2160188"/>
                <a:ext cx="541946" cy="57957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50" name="Shape 850"/>
              <p:cNvSpPr/>
              <p:nvPr/>
            </p:nvSpPr>
            <p:spPr>
              <a:xfrm>
                <a:off x="7792990" y="1128455"/>
                <a:ext cx="84385" cy="98999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51" name="Shape 851"/>
              <p:cNvSpPr/>
              <p:nvPr/>
            </p:nvSpPr>
            <p:spPr>
              <a:xfrm>
                <a:off x="7792990" y="1266216"/>
                <a:ext cx="84385" cy="9900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52" name="Shape 852"/>
              <p:cNvSpPr/>
              <p:nvPr/>
            </p:nvSpPr>
            <p:spPr>
              <a:xfrm>
                <a:off x="7792990" y="1398113"/>
                <a:ext cx="84385" cy="9900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53" name="Shape 853"/>
              <p:cNvSpPr/>
              <p:nvPr/>
            </p:nvSpPr>
            <p:spPr>
              <a:xfrm>
                <a:off x="7792990" y="1538804"/>
                <a:ext cx="84385" cy="93136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54" name="Shape 854"/>
              <p:cNvSpPr/>
              <p:nvPr/>
            </p:nvSpPr>
            <p:spPr>
              <a:xfrm>
                <a:off x="7792990" y="1673631"/>
                <a:ext cx="84385" cy="96071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55" name="Shape 855"/>
              <p:cNvSpPr/>
              <p:nvPr/>
            </p:nvSpPr>
            <p:spPr>
              <a:xfrm>
                <a:off x="7792990" y="1811392"/>
                <a:ext cx="84385" cy="93137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56" name="Shape 856"/>
              <p:cNvSpPr/>
              <p:nvPr/>
            </p:nvSpPr>
            <p:spPr>
              <a:xfrm>
                <a:off x="7792990" y="1946221"/>
                <a:ext cx="84385" cy="96069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57" name="Shape 857"/>
              <p:cNvSpPr/>
              <p:nvPr/>
            </p:nvSpPr>
            <p:spPr>
              <a:xfrm>
                <a:off x="7792990" y="2083981"/>
                <a:ext cx="84385" cy="90199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58" name="Shape 858"/>
              <p:cNvSpPr/>
              <p:nvPr/>
            </p:nvSpPr>
            <p:spPr>
              <a:xfrm>
                <a:off x="7792990" y="2218810"/>
                <a:ext cx="84385" cy="101920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59" name="Shape 859"/>
              <p:cNvSpPr/>
              <p:nvPr/>
            </p:nvSpPr>
            <p:spPr>
              <a:xfrm>
                <a:off x="7792990" y="2350707"/>
                <a:ext cx="84385" cy="101919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60" name="Shape 860"/>
              <p:cNvSpPr/>
              <p:nvPr/>
            </p:nvSpPr>
            <p:spPr>
              <a:xfrm>
                <a:off x="7640475" y="1128455"/>
                <a:ext cx="78538" cy="98999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61" name="Shape 861"/>
              <p:cNvSpPr/>
              <p:nvPr/>
            </p:nvSpPr>
            <p:spPr>
              <a:xfrm>
                <a:off x="7640475" y="1266216"/>
                <a:ext cx="78538" cy="9900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62" name="Shape 862"/>
              <p:cNvSpPr/>
              <p:nvPr/>
            </p:nvSpPr>
            <p:spPr>
              <a:xfrm>
                <a:off x="7640475" y="1398113"/>
                <a:ext cx="78538" cy="9900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63" name="Shape 863"/>
              <p:cNvSpPr/>
              <p:nvPr/>
            </p:nvSpPr>
            <p:spPr>
              <a:xfrm>
                <a:off x="7640475" y="1538804"/>
                <a:ext cx="78538" cy="93136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64" name="Shape 864"/>
              <p:cNvSpPr/>
              <p:nvPr/>
            </p:nvSpPr>
            <p:spPr>
              <a:xfrm>
                <a:off x="7640475" y="1673631"/>
                <a:ext cx="78538" cy="96071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65" name="Shape 865"/>
              <p:cNvSpPr/>
              <p:nvPr/>
            </p:nvSpPr>
            <p:spPr>
              <a:xfrm>
                <a:off x="7640475" y="1811392"/>
                <a:ext cx="78538" cy="93137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66" name="Shape 866"/>
              <p:cNvSpPr/>
              <p:nvPr/>
            </p:nvSpPr>
            <p:spPr>
              <a:xfrm>
                <a:off x="7640475" y="1946221"/>
                <a:ext cx="78538" cy="96069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67" name="Shape 867"/>
              <p:cNvSpPr/>
              <p:nvPr/>
            </p:nvSpPr>
            <p:spPr>
              <a:xfrm>
                <a:off x="7640475" y="2083981"/>
                <a:ext cx="78538" cy="90199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68" name="Shape 868"/>
              <p:cNvSpPr/>
              <p:nvPr/>
            </p:nvSpPr>
            <p:spPr>
              <a:xfrm>
                <a:off x="7640475" y="2218810"/>
                <a:ext cx="78538" cy="101920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69" name="Shape 869"/>
              <p:cNvSpPr/>
              <p:nvPr/>
            </p:nvSpPr>
            <p:spPr>
              <a:xfrm>
                <a:off x="7640475" y="2350707"/>
                <a:ext cx="78538" cy="101919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</p:grpSp>
      </p:grpSp>
      <p:sp>
        <p:nvSpPr>
          <p:cNvPr id="872" name="Shape 872"/>
          <p:cNvSpPr/>
          <p:nvPr/>
        </p:nvSpPr>
        <p:spPr>
          <a:xfrm>
            <a:off x="3145811" y="3003679"/>
            <a:ext cx="8452316" cy="12829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8526" tIns="58526" rIns="58526" bIns="58526">
            <a:spAutoFit/>
          </a:bodyPr>
          <a:lstStyle/>
          <a:p>
            <a:pPr algn="l" defTabSz="1300218">
              <a:lnSpc>
                <a:spcPct val="110000"/>
              </a:lnSpc>
              <a:defRPr b="1" sz="140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defRPr>
            </a:pPr>
            <a:r>
              <a:t>Is there a simple and clear binary relationship between the ranking/rating and other variables?</a:t>
            </a:r>
          </a:p>
          <a:p>
            <a:pPr algn="l" defTabSz="1300218">
              <a:lnSpc>
                <a:spcPct val="110000"/>
              </a:lnSpc>
              <a:defRPr b="1" sz="140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defRPr>
            </a:pPr>
          </a:p>
          <a:p>
            <a:pPr algn="l" defTabSz="1300218">
              <a:lnSpc>
                <a:spcPct val="110000"/>
              </a:lnSpc>
              <a:defRPr b="1" sz="140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defRPr>
            </a:pPr>
            <a:r>
              <a:t>Are there multi-relationships between variables?</a:t>
            </a:r>
          </a:p>
          <a:p>
            <a:pPr algn="l" defTabSz="1300218">
              <a:lnSpc>
                <a:spcPct val="110000"/>
              </a:lnSpc>
              <a:defRPr b="1" sz="140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defRPr>
            </a:pPr>
          </a:p>
          <a:p>
            <a:pPr algn="l" defTabSz="1300218">
              <a:lnSpc>
                <a:spcPct val="110000"/>
              </a:lnSpc>
              <a:defRPr b="1" sz="140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defRPr>
            </a:pPr>
            <a:r>
              <a:t>Can we make a good prediction model for ranking/rating to see what factor influence it most?</a:t>
            </a:r>
          </a:p>
        </p:txBody>
      </p:sp>
      <p:grpSp>
        <p:nvGrpSpPr>
          <p:cNvPr id="875" name="Group 875"/>
          <p:cNvGrpSpPr/>
          <p:nvPr/>
        </p:nvGrpSpPr>
        <p:grpSpPr>
          <a:xfrm>
            <a:off x="3176696" y="1266429"/>
            <a:ext cx="6651406" cy="1109138"/>
            <a:chOff x="0" y="0"/>
            <a:chExt cx="6651405" cy="1109137"/>
          </a:xfrm>
        </p:grpSpPr>
        <p:sp>
          <p:nvSpPr>
            <p:cNvPr id="873" name="Shape 873"/>
            <p:cNvSpPr/>
            <p:nvPr/>
          </p:nvSpPr>
          <p:spPr>
            <a:xfrm>
              <a:off x="0" y="0"/>
              <a:ext cx="6651406" cy="74727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24385" tIns="24385" rIns="24385" bIns="24385" numCol="1" anchor="t">
              <a:spAutoFit/>
            </a:bodyPr>
            <a:lstStyle>
              <a:lvl1pPr defTabSz="1300218">
                <a:defRPr b="1" sz="4600">
                  <a:solidFill>
                    <a:srgbClr val="FFFFFF"/>
                  </a:solidFill>
                  <a:latin typeface="Lato Bold"/>
                  <a:ea typeface="Lato Bold"/>
                  <a:cs typeface="Lato Bold"/>
                  <a:sym typeface="Lato Bold"/>
                </a:defRPr>
              </a:lvl1pPr>
            </a:lstStyle>
            <a:p>
              <a:pPr/>
              <a:r>
                <a:t>Analysis and prediction</a:t>
              </a:r>
            </a:p>
          </p:txBody>
        </p:sp>
        <p:sp>
          <p:nvSpPr>
            <p:cNvPr id="874" name="Shape 874"/>
            <p:cNvSpPr/>
            <p:nvPr/>
          </p:nvSpPr>
          <p:spPr>
            <a:xfrm>
              <a:off x="2922433" y="1060356"/>
              <a:ext cx="828505" cy="48782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300218">
                <a:defRPr sz="1800">
                  <a:solidFill>
                    <a:srgbClr val="9BBB5C"/>
                  </a:solidFill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0" advTm="3000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4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Class="entr" nodeType="afterEffect" presetSubtype="4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871" grpId="1"/>
      <p:bldP build="whole" bldLvl="1" animBg="1" rev="0" advAuto="0" spid="872" grpId="2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7" name="image7.png"/>
          <p:cNvPicPr>
            <a:picLocks noChangeAspect="1"/>
          </p:cNvPicPr>
          <p:nvPr/>
        </p:nvPicPr>
        <p:blipFill>
          <a:blip r:embed="rId2">
            <a:extLst/>
          </a:blip>
          <a:srcRect l="0" t="200" r="0" b="199"/>
          <a:stretch>
            <a:fillRect/>
          </a:stretch>
        </p:blipFill>
        <p:spPr>
          <a:xfrm>
            <a:off x="-85828" y="1228202"/>
            <a:ext cx="13090629" cy="7318083"/>
          </a:xfrm>
          <a:prstGeom prst="rect">
            <a:avLst/>
          </a:prstGeom>
          <a:ln w="12700">
            <a:miter lim="400000"/>
          </a:ln>
        </p:spPr>
      </p:pic>
      <p:sp>
        <p:nvSpPr>
          <p:cNvPr id="878" name="Shape 878"/>
          <p:cNvSpPr/>
          <p:nvPr/>
        </p:nvSpPr>
        <p:spPr>
          <a:xfrm>
            <a:off x="-8497" y="3055908"/>
            <a:ext cx="4373899" cy="3352804"/>
          </a:xfrm>
          <a:prstGeom prst="rect">
            <a:avLst/>
          </a:prstGeom>
          <a:solidFill>
            <a:srgbClr val="1EA185">
              <a:alpha val="68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300218"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879" name="Shape 879"/>
          <p:cNvSpPr/>
          <p:nvPr/>
        </p:nvSpPr>
        <p:spPr>
          <a:xfrm>
            <a:off x="4365399" y="3055908"/>
            <a:ext cx="245917" cy="3352804"/>
          </a:xfrm>
          <a:prstGeom prst="rect">
            <a:avLst/>
          </a:prstGeom>
          <a:solidFill>
            <a:srgbClr val="0F5143">
              <a:alpha val="61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300218"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880" name="Shape 880"/>
          <p:cNvSpPr/>
          <p:nvPr/>
        </p:nvSpPr>
        <p:spPr>
          <a:xfrm>
            <a:off x="2031412" y="3743581"/>
            <a:ext cx="609964" cy="6684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0264" y="0"/>
                </a:moveTo>
                <a:cubicBezTo>
                  <a:pt x="20631" y="0"/>
                  <a:pt x="20947" y="158"/>
                  <a:pt x="21209" y="475"/>
                </a:cubicBezTo>
                <a:cubicBezTo>
                  <a:pt x="21471" y="796"/>
                  <a:pt x="21600" y="1175"/>
                  <a:pt x="21600" y="1615"/>
                </a:cubicBezTo>
                <a:lnTo>
                  <a:pt x="21600" y="19985"/>
                </a:lnTo>
                <a:cubicBezTo>
                  <a:pt x="21600" y="20420"/>
                  <a:pt x="21471" y="20804"/>
                  <a:pt x="21209" y="21122"/>
                </a:cubicBezTo>
                <a:cubicBezTo>
                  <a:pt x="20947" y="21442"/>
                  <a:pt x="20631" y="21600"/>
                  <a:pt x="20264" y="21600"/>
                </a:cubicBezTo>
                <a:lnTo>
                  <a:pt x="1370" y="21600"/>
                </a:lnTo>
                <a:cubicBezTo>
                  <a:pt x="1003" y="21600"/>
                  <a:pt x="683" y="21442"/>
                  <a:pt x="411" y="21122"/>
                </a:cubicBezTo>
                <a:cubicBezTo>
                  <a:pt x="137" y="20804"/>
                  <a:pt x="0" y="20423"/>
                  <a:pt x="0" y="19985"/>
                </a:cubicBezTo>
                <a:lnTo>
                  <a:pt x="0" y="1615"/>
                </a:lnTo>
                <a:cubicBezTo>
                  <a:pt x="0" y="1175"/>
                  <a:pt x="137" y="796"/>
                  <a:pt x="411" y="475"/>
                </a:cubicBezTo>
                <a:cubicBezTo>
                  <a:pt x="683" y="158"/>
                  <a:pt x="1003" y="0"/>
                  <a:pt x="1370" y="0"/>
                </a:cubicBezTo>
                <a:lnTo>
                  <a:pt x="20264" y="0"/>
                </a:lnTo>
                <a:close/>
                <a:moveTo>
                  <a:pt x="19806" y="2162"/>
                </a:moveTo>
                <a:lnTo>
                  <a:pt x="1804" y="2162"/>
                </a:lnTo>
                <a:lnTo>
                  <a:pt x="1804" y="19433"/>
                </a:lnTo>
                <a:lnTo>
                  <a:pt x="19806" y="19433"/>
                </a:lnTo>
                <a:lnTo>
                  <a:pt x="19806" y="2162"/>
                </a:lnTo>
                <a:close/>
                <a:moveTo>
                  <a:pt x="5978" y="17887"/>
                </a:moveTo>
                <a:lnTo>
                  <a:pt x="3598" y="17887"/>
                </a:lnTo>
                <a:lnTo>
                  <a:pt x="3598" y="12785"/>
                </a:lnTo>
                <a:lnTo>
                  <a:pt x="5978" y="12785"/>
                </a:lnTo>
                <a:lnTo>
                  <a:pt x="5978" y="17887"/>
                </a:lnTo>
                <a:close/>
                <a:moveTo>
                  <a:pt x="9961" y="17887"/>
                </a:moveTo>
                <a:lnTo>
                  <a:pt x="7606" y="17887"/>
                </a:lnTo>
                <a:lnTo>
                  <a:pt x="7606" y="6973"/>
                </a:lnTo>
                <a:lnTo>
                  <a:pt x="9961" y="6973"/>
                </a:lnTo>
                <a:lnTo>
                  <a:pt x="9961" y="17887"/>
                </a:lnTo>
                <a:close/>
                <a:moveTo>
                  <a:pt x="14019" y="17887"/>
                </a:moveTo>
                <a:lnTo>
                  <a:pt x="11639" y="17887"/>
                </a:lnTo>
                <a:lnTo>
                  <a:pt x="11639" y="9561"/>
                </a:lnTo>
                <a:lnTo>
                  <a:pt x="14019" y="9561"/>
                </a:lnTo>
                <a:lnTo>
                  <a:pt x="14019" y="17887"/>
                </a:lnTo>
                <a:close/>
                <a:moveTo>
                  <a:pt x="18002" y="17887"/>
                </a:moveTo>
                <a:lnTo>
                  <a:pt x="15622" y="17887"/>
                </a:lnTo>
                <a:lnTo>
                  <a:pt x="15622" y="4920"/>
                </a:lnTo>
                <a:lnTo>
                  <a:pt x="18002" y="4920"/>
                </a:lnTo>
                <a:lnTo>
                  <a:pt x="18002" y="17887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l" defTabSz="650093">
              <a:defRPr sz="4000">
                <a:solidFill>
                  <a:srgbClr val="44CEB9"/>
                </a:solidFill>
                <a:effectLst>
                  <a:outerShdw sx="100000" sy="100000" kx="0" ky="0" algn="b" rotWithShape="0" blurRad="38100" dist="38100" dir="2700000">
                    <a:srgbClr val="000000"/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grpSp>
        <p:nvGrpSpPr>
          <p:cNvPr id="884" name="Group 884"/>
          <p:cNvGrpSpPr/>
          <p:nvPr/>
        </p:nvGrpSpPr>
        <p:grpSpPr>
          <a:xfrm>
            <a:off x="-955931" y="4355269"/>
            <a:ext cx="6591845" cy="1753553"/>
            <a:chOff x="0" y="0"/>
            <a:chExt cx="6591844" cy="1753552"/>
          </a:xfrm>
        </p:grpSpPr>
        <p:sp>
          <p:nvSpPr>
            <p:cNvPr id="881" name="Shape 881"/>
            <p:cNvSpPr/>
            <p:nvPr/>
          </p:nvSpPr>
          <p:spPr>
            <a:xfrm>
              <a:off x="0" y="0"/>
              <a:ext cx="6591845" cy="8615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4383" tIns="24383" rIns="24383" bIns="24383" numCol="1" anchor="t">
              <a:spAutoFit/>
            </a:bodyPr>
            <a:lstStyle>
              <a:lvl1pPr defTabSz="1300218">
                <a:defRPr b="1" sz="5300">
                  <a:solidFill>
                    <a:srgbClr val="FFFFFF"/>
                  </a:solidFill>
                </a:defRPr>
              </a:lvl1pPr>
            </a:lstStyle>
            <a:p>
              <a:pPr/>
              <a:r>
                <a:t>Rank &amp; Rating</a:t>
              </a:r>
            </a:p>
          </p:txBody>
        </p:sp>
        <p:sp>
          <p:nvSpPr>
            <p:cNvPr id="882" name="Shape 882"/>
            <p:cNvSpPr/>
            <p:nvPr/>
          </p:nvSpPr>
          <p:spPr>
            <a:xfrm>
              <a:off x="2892759" y="1060082"/>
              <a:ext cx="828290" cy="48769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300218">
                <a:defRPr sz="2400">
                  <a:solidFill>
                    <a:srgbClr val="9BBB5C"/>
                  </a:solidFill>
                </a:defRPr>
              </a:pPr>
            </a:p>
          </p:txBody>
        </p:sp>
        <p:sp>
          <p:nvSpPr>
            <p:cNvPr id="883" name="Shape 883"/>
            <p:cNvSpPr/>
            <p:nvPr/>
          </p:nvSpPr>
          <p:spPr>
            <a:xfrm>
              <a:off x="187870" y="1307360"/>
              <a:ext cx="6216104" cy="4461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7995" tIns="57995" rIns="57995" bIns="57995" numCol="1" anchor="t">
              <a:normAutofit fontScale="100000" lnSpcReduction="0"/>
            </a:bodyPr>
            <a:lstStyle>
              <a:lvl1pPr defTabSz="433119">
                <a:lnSpc>
                  <a:spcPct val="120000"/>
                </a:lnSpc>
                <a:spcBef>
                  <a:spcPts val="200"/>
                </a:spcBef>
                <a:defRPr sz="2200">
                  <a:solidFill>
                    <a:srgbClr val="FFFFFF"/>
                  </a:solidFill>
                </a:defRPr>
              </a:lvl1pPr>
            </a:lstStyle>
            <a:p>
              <a:pPr/>
              <a:r>
                <a:t>Yes!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0" advTm="3000" p14:dur="1200">
        <p14:doors dir="vert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Class="entr" nodeType="afterEffect" presetSubtype="8" presetID="2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2" dur="500"/>
                                        <p:tgtEl>
                                          <p:spTgt spid="8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Class="entr" nodeType="afterEffect" presetSubtype="16" presetID="23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Class="entr" nodeType="afterEffect" presetSubtype="16" presetID="23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8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880" grpId="3"/>
      <p:bldP build="whole" bldLvl="1" animBg="1" rev="0" advAuto="0" spid="884" grpId="4"/>
      <p:bldP build="whole" bldLvl="1" animBg="1" rev="0" advAuto="0" spid="879" grpId="2"/>
      <p:bldP build="whole" bldLvl="1" animBg="1" rev="0" advAuto="0" spid="878" grpId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6" name="image8.png"/>
          <p:cNvPicPr>
            <a:picLocks noChangeAspect="1"/>
          </p:cNvPicPr>
          <p:nvPr/>
        </p:nvPicPr>
        <p:blipFill>
          <a:blip r:embed="rId2">
            <a:extLst/>
          </a:blip>
          <a:srcRect l="341" t="0" r="340" b="0"/>
          <a:stretch>
            <a:fillRect/>
          </a:stretch>
        </p:blipFill>
        <p:spPr>
          <a:xfrm>
            <a:off x="-85830" y="1228201"/>
            <a:ext cx="13090633" cy="7318083"/>
          </a:xfrm>
          <a:prstGeom prst="rect">
            <a:avLst/>
          </a:prstGeom>
          <a:ln w="12700">
            <a:miter lim="400000"/>
          </a:ln>
        </p:spPr>
      </p:pic>
      <p:sp>
        <p:nvSpPr>
          <p:cNvPr id="887" name="Shape 887"/>
          <p:cNvSpPr/>
          <p:nvPr/>
        </p:nvSpPr>
        <p:spPr>
          <a:xfrm>
            <a:off x="-8497" y="3055908"/>
            <a:ext cx="4373899" cy="3352804"/>
          </a:xfrm>
          <a:prstGeom prst="rect">
            <a:avLst/>
          </a:prstGeom>
          <a:solidFill>
            <a:srgbClr val="1EA185">
              <a:alpha val="68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300218"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888" name="Shape 888"/>
          <p:cNvSpPr/>
          <p:nvPr/>
        </p:nvSpPr>
        <p:spPr>
          <a:xfrm>
            <a:off x="4365399" y="3055908"/>
            <a:ext cx="245917" cy="3352804"/>
          </a:xfrm>
          <a:prstGeom prst="rect">
            <a:avLst/>
          </a:prstGeom>
          <a:solidFill>
            <a:srgbClr val="0F5143">
              <a:alpha val="61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300218"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889" name="Shape 889"/>
          <p:cNvSpPr/>
          <p:nvPr/>
        </p:nvSpPr>
        <p:spPr>
          <a:xfrm>
            <a:off x="2031412" y="3743581"/>
            <a:ext cx="609964" cy="6684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0264" y="0"/>
                </a:moveTo>
                <a:cubicBezTo>
                  <a:pt x="20631" y="0"/>
                  <a:pt x="20947" y="158"/>
                  <a:pt x="21209" y="475"/>
                </a:cubicBezTo>
                <a:cubicBezTo>
                  <a:pt x="21471" y="796"/>
                  <a:pt x="21600" y="1175"/>
                  <a:pt x="21600" y="1615"/>
                </a:cubicBezTo>
                <a:lnTo>
                  <a:pt x="21600" y="19985"/>
                </a:lnTo>
                <a:cubicBezTo>
                  <a:pt x="21600" y="20420"/>
                  <a:pt x="21471" y="20804"/>
                  <a:pt x="21209" y="21122"/>
                </a:cubicBezTo>
                <a:cubicBezTo>
                  <a:pt x="20947" y="21442"/>
                  <a:pt x="20631" y="21600"/>
                  <a:pt x="20264" y="21600"/>
                </a:cubicBezTo>
                <a:lnTo>
                  <a:pt x="1370" y="21600"/>
                </a:lnTo>
                <a:cubicBezTo>
                  <a:pt x="1003" y="21600"/>
                  <a:pt x="683" y="21442"/>
                  <a:pt x="411" y="21122"/>
                </a:cubicBezTo>
                <a:cubicBezTo>
                  <a:pt x="137" y="20804"/>
                  <a:pt x="0" y="20423"/>
                  <a:pt x="0" y="19985"/>
                </a:cubicBezTo>
                <a:lnTo>
                  <a:pt x="0" y="1615"/>
                </a:lnTo>
                <a:cubicBezTo>
                  <a:pt x="0" y="1175"/>
                  <a:pt x="137" y="796"/>
                  <a:pt x="411" y="475"/>
                </a:cubicBezTo>
                <a:cubicBezTo>
                  <a:pt x="683" y="158"/>
                  <a:pt x="1003" y="0"/>
                  <a:pt x="1370" y="0"/>
                </a:cubicBezTo>
                <a:lnTo>
                  <a:pt x="20264" y="0"/>
                </a:lnTo>
                <a:close/>
                <a:moveTo>
                  <a:pt x="19806" y="2162"/>
                </a:moveTo>
                <a:lnTo>
                  <a:pt x="1804" y="2162"/>
                </a:lnTo>
                <a:lnTo>
                  <a:pt x="1804" y="19433"/>
                </a:lnTo>
                <a:lnTo>
                  <a:pt x="19806" y="19433"/>
                </a:lnTo>
                <a:lnTo>
                  <a:pt x="19806" y="2162"/>
                </a:lnTo>
                <a:close/>
                <a:moveTo>
                  <a:pt x="5978" y="17887"/>
                </a:moveTo>
                <a:lnTo>
                  <a:pt x="3598" y="17887"/>
                </a:lnTo>
                <a:lnTo>
                  <a:pt x="3598" y="12785"/>
                </a:lnTo>
                <a:lnTo>
                  <a:pt x="5978" y="12785"/>
                </a:lnTo>
                <a:lnTo>
                  <a:pt x="5978" y="17887"/>
                </a:lnTo>
                <a:close/>
                <a:moveTo>
                  <a:pt x="9961" y="17887"/>
                </a:moveTo>
                <a:lnTo>
                  <a:pt x="7606" y="17887"/>
                </a:lnTo>
                <a:lnTo>
                  <a:pt x="7606" y="6973"/>
                </a:lnTo>
                <a:lnTo>
                  <a:pt x="9961" y="6973"/>
                </a:lnTo>
                <a:lnTo>
                  <a:pt x="9961" y="17887"/>
                </a:lnTo>
                <a:close/>
                <a:moveTo>
                  <a:pt x="14019" y="17887"/>
                </a:moveTo>
                <a:lnTo>
                  <a:pt x="11639" y="17887"/>
                </a:lnTo>
                <a:lnTo>
                  <a:pt x="11639" y="9561"/>
                </a:lnTo>
                <a:lnTo>
                  <a:pt x="14019" y="9561"/>
                </a:lnTo>
                <a:lnTo>
                  <a:pt x="14019" y="17887"/>
                </a:lnTo>
                <a:close/>
                <a:moveTo>
                  <a:pt x="18002" y="17887"/>
                </a:moveTo>
                <a:lnTo>
                  <a:pt x="15622" y="17887"/>
                </a:lnTo>
                <a:lnTo>
                  <a:pt x="15622" y="4920"/>
                </a:lnTo>
                <a:lnTo>
                  <a:pt x="18002" y="4920"/>
                </a:lnTo>
                <a:lnTo>
                  <a:pt x="18002" y="17887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l" defTabSz="650093">
              <a:defRPr sz="4000">
                <a:solidFill>
                  <a:srgbClr val="44CEB9"/>
                </a:solidFill>
                <a:effectLst>
                  <a:outerShdw sx="100000" sy="100000" kx="0" ky="0" algn="b" rotWithShape="0" blurRad="38100" dist="38100" dir="2700000">
                    <a:srgbClr val="000000"/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grpSp>
        <p:nvGrpSpPr>
          <p:cNvPr id="893" name="Group 893"/>
          <p:cNvGrpSpPr/>
          <p:nvPr/>
        </p:nvGrpSpPr>
        <p:grpSpPr>
          <a:xfrm>
            <a:off x="-955931" y="4355269"/>
            <a:ext cx="6591845" cy="1753553"/>
            <a:chOff x="0" y="0"/>
            <a:chExt cx="6591844" cy="1753552"/>
          </a:xfrm>
        </p:grpSpPr>
        <p:sp>
          <p:nvSpPr>
            <p:cNvPr id="890" name="Shape 890"/>
            <p:cNvSpPr/>
            <p:nvPr/>
          </p:nvSpPr>
          <p:spPr>
            <a:xfrm>
              <a:off x="0" y="0"/>
              <a:ext cx="6591845" cy="8615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4383" tIns="24383" rIns="24383" bIns="24383" numCol="1" anchor="t">
              <a:spAutoFit/>
            </a:bodyPr>
            <a:lstStyle>
              <a:lvl1pPr defTabSz="1300218">
                <a:defRPr b="1" sz="5300">
                  <a:solidFill>
                    <a:srgbClr val="FFFFFF"/>
                  </a:solidFill>
                </a:defRPr>
              </a:lvl1pPr>
            </a:lstStyle>
            <a:p>
              <a:pPr/>
              <a:r>
                <a:t>Lowest price?</a:t>
              </a:r>
            </a:p>
          </p:txBody>
        </p:sp>
        <p:sp>
          <p:nvSpPr>
            <p:cNvPr id="891" name="Shape 891"/>
            <p:cNvSpPr/>
            <p:nvPr/>
          </p:nvSpPr>
          <p:spPr>
            <a:xfrm>
              <a:off x="2892759" y="1060082"/>
              <a:ext cx="828290" cy="48769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300218">
                <a:defRPr sz="2400">
                  <a:solidFill>
                    <a:srgbClr val="9BBB5C"/>
                  </a:solidFill>
                </a:defRPr>
              </a:pPr>
            </a:p>
          </p:txBody>
        </p:sp>
        <p:sp>
          <p:nvSpPr>
            <p:cNvPr id="892" name="Shape 892"/>
            <p:cNvSpPr/>
            <p:nvPr/>
          </p:nvSpPr>
          <p:spPr>
            <a:xfrm>
              <a:off x="187870" y="1307360"/>
              <a:ext cx="6216104" cy="4461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7995" tIns="57995" rIns="57995" bIns="57995" numCol="1" anchor="t">
              <a:normAutofit fontScale="100000" lnSpcReduction="0"/>
            </a:bodyPr>
            <a:lstStyle>
              <a:lvl1pPr defTabSz="433119">
                <a:lnSpc>
                  <a:spcPct val="120000"/>
                </a:lnSpc>
                <a:spcBef>
                  <a:spcPts val="200"/>
                </a:spcBef>
                <a:defRPr sz="2200">
                  <a:solidFill>
                    <a:srgbClr val="FFFFFF"/>
                  </a:solidFill>
                </a:defRPr>
              </a:lvl1pPr>
            </a:lstStyle>
            <a:p>
              <a:pPr/>
              <a:r>
                <a:t>No!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0" advTm="3000" p14:dur="1000">
        <p:dissolv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Class="entr" nodeType="afterEffect" presetSubtype="8" presetID="2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2" dur="500"/>
                                        <p:tgtEl>
                                          <p:spTgt spid="8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Class="entr" nodeType="afterEffect" presetSubtype="16" presetID="23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Class="entr" nodeType="afterEffect" presetSubtype="16" presetID="23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889" grpId="3"/>
      <p:bldP build="whole" bldLvl="1" animBg="1" rev="0" advAuto="0" spid="887" grpId="1"/>
      <p:bldP build="whole" bldLvl="1" animBg="1" rev="0" advAuto="0" spid="888" grpId="2"/>
      <p:bldP build="whole" bldLvl="1" animBg="1" rev="0" advAuto="0" spid="893" grpId="4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5" name="image9.png"/>
          <p:cNvPicPr>
            <a:picLocks noChangeAspect="1"/>
          </p:cNvPicPr>
          <p:nvPr/>
        </p:nvPicPr>
        <p:blipFill>
          <a:blip r:embed="rId2">
            <a:extLst/>
          </a:blip>
          <a:srcRect l="455" t="0" r="455" b="0"/>
          <a:stretch>
            <a:fillRect/>
          </a:stretch>
        </p:blipFill>
        <p:spPr>
          <a:xfrm>
            <a:off x="-85830" y="1228201"/>
            <a:ext cx="13090632" cy="7318083"/>
          </a:xfrm>
          <a:prstGeom prst="rect">
            <a:avLst/>
          </a:prstGeom>
          <a:ln w="12700">
            <a:miter lim="400000"/>
          </a:ln>
        </p:spPr>
      </p:pic>
      <p:sp>
        <p:nvSpPr>
          <p:cNvPr id="896" name="Shape 896"/>
          <p:cNvSpPr/>
          <p:nvPr/>
        </p:nvSpPr>
        <p:spPr>
          <a:xfrm>
            <a:off x="-8497" y="3055908"/>
            <a:ext cx="4373899" cy="3352804"/>
          </a:xfrm>
          <a:prstGeom prst="rect">
            <a:avLst/>
          </a:prstGeom>
          <a:solidFill>
            <a:srgbClr val="1EA185">
              <a:alpha val="68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300218"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897" name="Shape 897"/>
          <p:cNvSpPr/>
          <p:nvPr/>
        </p:nvSpPr>
        <p:spPr>
          <a:xfrm>
            <a:off x="4365399" y="3055908"/>
            <a:ext cx="245917" cy="3352804"/>
          </a:xfrm>
          <a:prstGeom prst="rect">
            <a:avLst/>
          </a:prstGeom>
          <a:solidFill>
            <a:srgbClr val="0F5143">
              <a:alpha val="61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300218"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898" name="Shape 898"/>
          <p:cNvSpPr/>
          <p:nvPr/>
        </p:nvSpPr>
        <p:spPr>
          <a:xfrm>
            <a:off x="2031412" y="3743581"/>
            <a:ext cx="609964" cy="6684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0264" y="0"/>
                </a:moveTo>
                <a:cubicBezTo>
                  <a:pt x="20631" y="0"/>
                  <a:pt x="20947" y="158"/>
                  <a:pt x="21209" y="475"/>
                </a:cubicBezTo>
                <a:cubicBezTo>
                  <a:pt x="21471" y="796"/>
                  <a:pt x="21600" y="1175"/>
                  <a:pt x="21600" y="1615"/>
                </a:cubicBezTo>
                <a:lnTo>
                  <a:pt x="21600" y="19985"/>
                </a:lnTo>
                <a:cubicBezTo>
                  <a:pt x="21600" y="20420"/>
                  <a:pt x="21471" y="20804"/>
                  <a:pt x="21209" y="21122"/>
                </a:cubicBezTo>
                <a:cubicBezTo>
                  <a:pt x="20947" y="21442"/>
                  <a:pt x="20631" y="21600"/>
                  <a:pt x="20264" y="21600"/>
                </a:cubicBezTo>
                <a:lnTo>
                  <a:pt x="1370" y="21600"/>
                </a:lnTo>
                <a:cubicBezTo>
                  <a:pt x="1003" y="21600"/>
                  <a:pt x="683" y="21442"/>
                  <a:pt x="411" y="21122"/>
                </a:cubicBezTo>
                <a:cubicBezTo>
                  <a:pt x="137" y="20804"/>
                  <a:pt x="0" y="20423"/>
                  <a:pt x="0" y="19985"/>
                </a:cubicBezTo>
                <a:lnTo>
                  <a:pt x="0" y="1615"/>
                </a:lnTo>
                <a:cubicBezTo>
                  <a:pt x="0" y="1175"/>
                  <a:pt x="137" y="796"/>
                  <a:pt x="411" y="475"/>
                </a:cubicBezTo>
                <a:cubicBezTo>
                  <a:pt x="683" y="158"/>
                  <a:pt x="1003" y="0"/>
                  <a:pt x="1370" y="0"/>
                </a:cubicBezTo>
                <a:lnTo>
                  <a:pt x="20264" y="0"/>
                </a:lnTo>
                <a:close/>
                <a:moveTo>
                  <a:pt x="19806" y="2162"/>
                </a:moveTo>
                <a:lnTo>
                  <a:pt x="1804" y="2162"/>
                </a:lnTo>
                <a:lnTo>
                  <a:pt x="1804" y="19433"/>
                </a:lnTo>
                <a:lnTo>
                  <a:pt x="19806" y="19433"/>
                </a:lnTo>
                <a:lnTo>
                  <a:pt x="19806" y="2162"/>
                </a:lnTo>
                <a:close/>
                <a:moveTo>
                  <a:pt x="5978" y="17887"/>
                </a:moveTo>
                <a:lnTo>
                  <a:pt x="3598" y="17887"/>
                </a:lnTo>
                <a:lnTo>
                  <a:pt x="3598" y="12785"/>
                </a:lnTo>
                <a:lnTo>
                  <a:pt x="5978" y="12785"/>
                </a:lnTo>
                <a:lnTo>
                  <a:pt x="5978" y="17887"/>
                </a:lnTo>
                <a:close/>
                <a:moveTo>
                  <a:pt x="9961" y="17887"/>
                </a:moveTo>
                <a:lnTo>
                  <a:pt x="7606" y="17887"/>
                </a:lnTo>
                <a:lnTo>
                  <a:pt x="7606" y="6973"/>
                </a:lnTo>
                <a:lnTo>
                  <a:pt x="9961" y="6973"/>
                </a:lnTo>
                <a:lnTo>
                  <a:pt x="9961" y="17887"/>
                </a:lnTo>
                <a:close/>
                <a:moveTo>
                  <a:pt x="14019" y="17887"/>
                </a:moveTo>
                <a:lnTo>
                  <a:pt x="11639" y="17887"/>
                </a:lnTo>
                <a:lnTo>
                  <a:pt x="11639" y="9561"/>
                </a:lnTo>
                <a:lnTo>
                  <a:pt x="14019" y="9561"/>
                </a:lnTo>
                <a:lnTo>
                  <a:pt x="14019" y="17887"/>
                </a:lnTo>
                <a:close/>
                <a:moveTo>
                  <a:pt x="18002" y="17887"/>
                </a:moveTo>
                <a:lnTo>
                  <a:pt x="15622" y="17887"/>
                </a:lnTo>
                <a:lnTo>
                  <a:pt x="15622" y="4920"/>
                </a:lnTo>
                <a:lnTo>
                  <a:pt x="18002" y="4920"/>
                </a:lnTo>
                <a:lnTo>
                  <a:pt x="18002" y="17887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l" defTabSz="650093">
              <a:defRPr sz="4000">
                <a:solidFill>
                  <a:srgbClr val="44CEB9"/>
                </a:solidFill>
                <a:effectLst>
                  <a:outerShdw sx="100000" sy="100000" kx="0" ky="0" algn="b" rotWithShape="0" blurRad="38100" dist="38100" dir="2700000">
                    <a:srgbClr val="000000"/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grpSp>
        <p:nvGrpSpPr>
          <p:cNvPr id="902" name="Group 902"/>
          <p:cNvGrpSpPr/>
          <p:nvPr/>
        </p:nvGrpSpPr>
        <p:grpSpPr>
          <a:xfrm>
            <a:off x="-955931" y="4355269"/>
            <a:ext cx="6591845" cy="1753553"/>
            <a:chOff x="0" y="0"/>
            <a:chExt cx="6591844" cy="1753552"/>
          </a:xfrm>
        </p:grpSpPr>
        <p:sp>
          <p:nvSpPr>
            <p:cNvPr id="899" name="Shape 899"/>
            <p:cNvSpPr/>
            <p:nvPr/>
          </p:nvSpPr>
          <p:spPr>
            <a:xfrm>
              <a:off x="0" y="0"/>
              <a:ext cx="6591845" cy="8615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4383" tIns="24383" rIns="24383" bIns="24383" numCol="1" anchor="t">
              <a:spAutoFit/>
            </a:bodyPr>
            <a:lstStyle>
              <a:lvl1pPr defTabSz="1300218">
                <a:defRPr b="1" sz="5300">
                  <a:solidFill>
                    <a:srgbClr val="FFFFFF"/>
                  </a:solidFill>
                </a:defRPr>
              </a:lvl1pPr>
            </a:lstStyle>
            <a:p>
              <a:pPr/>
              <a:r>
                <a:t>Highest Price?</a:t>
              </a:r>
            </a:p>
          </p:txBody>
        </p:sp>
        <p:sp>
          <p:nvSpPr>
            <p:cNvPr id="900" name="Shape 900"/>
            <p:cNvSpPr/>
            <p:nvPr/>
          </p:nvSpPr>
          <p:spPr>
            <a:xfrm>
              <a:off x="2892759" y="1060082"/>
              <a:ext cx="828290" cy="48769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300218">
                <a:defRPr sz="2400">
                  <a:solidFill>
                    <a:srgbClr val="9BBB5C"/>
                  </a:solidFill>
                </a:defRPr>
              </a:pPr>
            </a:p>
          </p:txBody>
        </p:sp>
        <p:sp>
          <p:nvSpPr>
            <p:cNvPr id="901" name="Shape 901"/>
            <p:cNvSpPr/>
            <p:nvPr/>
          </p:nvSpPr>
          <p:spPr>
            <a:xfrm>
              <a:off x="187870" y="1307360"/>
              <a:ext cx="6216104" cy="4461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7995" tIns="57995" rIns="57995" bIns="57995" numCol="1" anchor="t">
              <a:normAutofit fontScale="100000" lnSpcReduction="0"/>
            </a:bodyPr>
            <a:lstStyle>
              <a:lvl1pPr defTabSz="433119">
                <a:lnSpc>
                  <a:spcPct val="120000"/>
                </a:lnSpc>
                <a:spcBef>
                  <a:spcPts val="200"/>
                </a:spcBef>
                <a:defRPr sz="2200">
                  <a:solidFill>
                    <a:srgbClr val="FFFFFF"/>
                  </a:solidFill>
                </a:defRPr>
              </a:lvl1pPr>
            </a:lstStyle>
            <a:p>
              <a:pPr/>
              <a:r>
                <a:t>No!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0" advTm="3000" p14:dur="1000">
        <p:dissolv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Class="entr" nodeType="afterEffect" presetSubtype="8" presetID="2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8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2" dur="500"/>
                                        <p:tgtEl>
                                          <p:spTgt spid="8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Class="entr" nodeType="afterEffect" presetSubtype="16" presetID="23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Class="entr" nodeType="afterEffect" presetSubtype="16" presetID="23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9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898" grpId="3"/>
      <p:bldP build="whole" bldLvl="1" animBg="1" rev="0" advAuto="0" spid="897" grpId="2"/>
      <p:bldP build="whole" bldLvl="1" animBg="1" rev="0" advAuto="0" spid="896" grpId="1"/>
      <p:bldP build="whole" bldLvl="1" animBg="1" rev="0" advAuto="0" spid="902" grpId="4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4" name="image10.png"/>
          <p:cNvPicPr>
            <a:picLocks noChangeAspect="1"/>
          </p:cNvPicPr>
          <p:nvPr/>
        </p:nvPicPr>
        <p:blipFill>
          <a:blip r:embed="rId2">
            <a:extLst/>
          </a:blip>
          <a:srcRect l="0" t="712" r="0" b="713"/>
          <a:stretch>
            <a:fillRect/>
          </a:stretch>
        </p:blipFill>
        <p:spPr>
          <a:xfrm>
            <a:off x="-85828" y="1228200"/>
            <a:ext cx="13090629" cy="7318084"/>
          </a:xfrm>
          <a:prstGeom prst="rect">
            <a:avLst/>
          </a:prstGeom>
          <a:ln w="12700">
            <a:miter lim="400000"/>
          </a:ln>
        </p:spPr>
      </p:pic>
      <p:sp>
        <p:nvSpPr>
          <p:cNvPr id="905" name="Shape 905"/>
          <p:cNvSpPr/>
          <p:nvPr/>
        </p:nvSpPr>
        <p:spPr>
          <a:xfrm>
            <a:off x="-8497" y="3055908"/>
            <a:ext cx="4373899" cy="3352804"/>
          </a:xfrm>
          <a:prstGeom prst="rect">
            <a:avLst/>
          </a:prstGeom>
          <a:solidFill>
            <a:srgbClr val="1EA185">
              <a:alpha val="68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300218"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906" name="Shape 906"/>
          <p:cNvSpPr/>
          <p:nvPr/>
        </p:nvSpPr>
        <p:spPr>
          <a:xfrm>
            <a:off x="4365399" y="3055908"/>
            <a:ext cx="245917" cy="3352804"/>
          </a:xfrm>
          <a:prstGeom prst="rect">
            <a:avLst/>
          </a:prstGeom>
          <a:solidFill>
            <a:srgbClr val="0F5143">
              <a:alpha val="61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300218"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907" name="Shape 907"/>
          <p:cNvSpPr/>
          <p:nvPr/>
        </p:nvSpPr>
        <p:spPr>
          <a:xfrm>
            <a:off x="2031412" y="3743581"/>
            <a:ext cx="609964" cy="6684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0264" y="0"/>
                </a:moveTo>
                <a:cubicBezTo>
                  <a:pt x="20631" y="0"/>
                  <a:pt x="20947" y="158"/>
                  <a:pt x="21209" y="475"/>
                </a:cubicBezTo>
                <a:cubicBezTo>
                  <a:pt x="21471" y="796"/>
                  <a:pt x="21600" y="1175"/>
                  <a:pt x="21600" y="1615"/>
                </a:cubicBezTo>
                <a:lnTo>
                  <a:pt x="21600" y="19985"/>
                </a:lnTo>
                <a:cubicBezTo>
                  <a:pt x="21600" y="20420"/>
                  <a:pt x="21471" y="20804"/>
                  <a:pt x="21209" y="21122"/>
                </a:cubicBezTo>
                <a:cubicBezTo>
                  <a:pt x="20947" y="21442"/>
                  <a:pt x="20631" y="21600"/>
                  <a:pt x="20264" y="21600"/>
                </a:cubicBezTo>
                <a:lnTo>
                  <a:pt x="1370" y="21600"/>
                </a:lnTo>
                <a:cubicBezTo>
                  <a:pt x="1003" y="21600"/>
                  <a:pt x="683" y="21442"/>
                  <a:pt x="411" y="21122"/>
                </a:cubicBezTo>
                <a:cubicBezTo>
                  <a:pt x="137" y="20804"/>
                  <a:pt x="0" y="20423"/>
                  <a:pt x="0" y="19985"/>
                </a:cubicBezTo>
                <a:lnTo>
                  <a:pt x="0" y="1615"/>
                </a:lnTo>
                <a:cubicBezTo>
                  <a:pt x="0" y="1175"/>
                  <a:pt x="137" y="796"/>
                  <a:pt x="411" y="475"/>
                </a:cubicBezTo>
                <a:cubicBezTo>
                  <a:pt x="683" y="158"/>
                  <a:pt x="1003" y="0"/>
                  <a:pt x="1370" y="0"/>
                </a:cubicBezTo>
                <a:lnTo>
                  <a:pt x="20264" y="0"/>
                </a:lnTo>
                <a:close/>
                <a:moveTo>
                  <a:pt x="19806" y="2162"/>
                </a:moveTo>
                <a:lnTo>
                  <a:pt x="1804" y="2162"/>
                </a:lnTo>
                <a:lnTo>
                  <a:pt x="1804" y="19433"/>
                </a:lnTo>
                <a:lnTo>
                  <a:pt x="19806" y="19433"/>
                </a:lnTo>
                <a:lnTo>
                  <a:pt x="19806" y="2162"/>
                </a:lnTo>
                <a:close/>
                <a:moveTo>
                  <a:pt x="5978" y="17887"/>
                </a:moveTo>
                <a:lnTo>
                  <a:pt x="3598" y="17887"/>
                </a:lnTo>
                <a:lnTo>
                  <a:pt x="3598" y="12785"/>
                </a:lnTo>
                <a:lnTo>
                  <a:pt x="5978" y="12785"/>
                </a:lnTo>
                <a:lnTo>
                  <a:pt x="5978" y="17887"/>
                </a:lnTo>
                <a:close/>
                <a:moveTo>
                  <a:pt x="9961" y="17887"/>
                </a:moveTo>
                <a:lnTo>
                  <a:pt x="7606" y="17887"/>
                </a:lnTo>
                <a:lnTo>
                  <a:pt x="7606" y="6973"/>
                </a:lnTo>
                <a:lnTo>
                  <a:pt x="9961" y="6973"/>
                </a:lnTo>
                <a:lnTo>
                  <a:pt x="9961" y="17887"/>
                </a:lnTo>
                <a:close/>
                <a:moveTo>
                  <a:pt x="14019" y="17887"/>
                </a:moveTo>
                <a:lnTo>
                  <a:pt x="11639" y="17887"/>
                </a:lnTo>
                <a:lnTo>
                  <a:pt x="11639" y="9561"/>
                </a:lnTo>
                <a:lnTo>
                  <a:pt x="14019" y="9561"/>
                </a:lnTo>
                <a:lnTo>
                  <a:pt x="14019" y="17887"/>
                </a:lnTo>
                <a:close/>
                <a:moveTo>
                  <a:pt x="18002" y="17887"/>
                </a:moveTo>
                <a:lnTo>
                  <a:pt x="15622" y="17887"/>
                </a:lnTo>
                <a:lnTo>
                  <a:pt x="15622" y="4920"/>
                </a:lnTo>
                <a:lnTo>
                  <a:pt x="18002" y="4920"/>
                </a:lnTo>
                <a:lnTo>
                  <a:pt x="18002" y="17887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l" defTabSz="650093">
              <a:defRPr sz="4000">
                <a:solidFill>
                  <a:srgbClr val="44CEB9"/>
                </a:solidFill>
                <a:effectLst>
                  <a:outerShdw sx="100000" sy="100000" kx="0" ky="0" algn="b" rotWithShape="0" blurRad="38100" dist="38100" dir="2700000">
                    <a:srgbClr val="000000"/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grpSp>
        <p:nvGrpSpPr>
          <p:cNvPr id="911" name="Group 911"/>
          <p:cNvGrpSpPr/>
          <p:nvPr/>
        </p:nvGrpSpPr>
        <p:grpSpPr>
          <a:xfrm>
            <a:off x="-955931" y="4355269"/>
            <a:ext cx="6591845" cy="1753553"/>
            <a:chOff x="0" y="0"/>
            <a:chExt cx="6591844" cy="1753552"/>
          </a:xfrm>
        </p:grpSpPr>
        <p:sp>
          <p:nvSpPr>
            <p:cNvPr id="908" name="Shape 908"/>
            <p:cNvSpPr/>
            <p:nvPr/>
          </p:nvSpPr>
          <p:spPr>
            <a:xfrm>
              <a:off x="0" y="0"/>
              <a:ext cx="6591845" cy="8615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4383" tIns="24383" rIns="24383" bIns="24383" numCol="1" anchor="t">
              <a:spAutoFit/>
            </a:bodyPr>
            <a:lstStyle>
              <a:lvl1pPr defTabSz="1300218">
                <a:defRPr b="1" sz="5300">
                  <a:solidFill>
                    <a:srgbClr val="FFFFFF"/>
                  </a:solidFill>
                </a:defRPr>
              </a:lvl1pPr>
            </a:lstStyle>
            <a:p>
              <a:pPr/>
              <a:r>
                <a:t>Area?</a:t>
              </a:r>
            </a:p>
          </p:txBody>
        </p:sp>
        <p:sp>
          <p:nvSpPr>
            <p:cNvPr id="909" name="Shape 909"/>
            <p:cNvSpPr/>
            <p:nvPr/>
          </p:nvSpPr>
          <p:spPr>
            <a:xfrm>
              <a:off x="2892759" y="1060082"/>
              <a:ext cx="828290" cy="48769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300218">
                <a:defRPr sz="2400">
                  <a:solidFill>
                    <a:srgbClr val="9BBB5C"/>
                  </a:solidFill>
                </a:defRPr>
              </a:pPr>
            </a:p>
          </p:txBody>
        </p:sp>
        <p:sp>
          <p:nvSpPr>
            <p:cNvPr id="910" name="Shape 910"/>
            <p:cNvSpPr/>
            <p:nvPr/>
          </p:nvSpPr>
          <p:spPr>
            <a:xfrm>
              <a:off x="187870" y="1307360"/>
              <a:ext cx="6216104" cy="4461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7995" tIns="57995" rIns="57995" bIns="57995" numCol="1" anchor="t">
              <a:normAutofit fontScale="100000" lnSpcReduction="0"/>
            </a:bodyPr>
            <a:lstStyle>
              <a:lvl1pPr defTabSz="433119">
                <a:lnSpc>
                  <a:spcPct val="120000"/>
                </a:lnSpc>
                <a:spcBef>
                  <a:spcPts val="200"/>
                </a:spcBef>
                <a:defRPr sz="2200">
                  <a:solidFill>
                    <a:srgbClr val="FFFFFF"/>
                  </a:solidFill>
                </a:defRPr>
              </a:lvl1pPr>
            </a:lstStyle>
            <a:p>
              <a:pPr/>
              <a:r>
                <a:t>Not obvious!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0" advTm="3000" p14:dur="1000">
        <p:dissolv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Class="entr" nodeType="afterEffect" presetSubtype="8" presetID="2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2" dur="500"/>
                                        <p:tgtEl>
                                          <p:spTgt spid="9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Class="entr" nodeType="afterEffect" presetSubtype="16" presetID="23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Class="entr" nodeType="afterEffect" presetSubtype="16" presetID="23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9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911" grpId="4"/>
      <p:bldP build="whole" bldLvl="1" animBg="1" rev="0" advAuto="0" spid="905" grpId="1"/>
      <p:bldP build="whole" bldLvl="1" animBg="1" rev="0" advAuto="0" spid="906" grpId="2"/>
      <p:bldP build="whole" bldLvl="1" animBg="1" rev="0" advAuto="0" spid="907" grpId="3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3" name="image11.png"/>
          <p:cNvPicPr>
            <a:picLocks noChangeAspect="1"/>
          </p:cNvPicPr>
          <p:nvPr/>
        </p:nvPicPr>
        <p:blipFill>
          <a:blip r:embed="rId2">
            <a:extLst/>
          </a:blip>
          <a:srcRect l="0" t="712" r="0" b="713"/>
          <a:stretch>
            <a:fillRect/>
          </a:stretch>
        </p:blipFill>
        <p:spPr>
          <a:xfrm>
            <a:off x="-85828" y="1228200"/>
            <a:ext cx="13090629" cy="7318084"/>
          </a:xfrm>
          <a:prstGeom prst="rect">
            <a:avLst/>
          </a:prstGeom>
          <a:ln w="12700">
            <a:miter lim="400000"/>
          </a:ln>
        </p:spPr>
      </p:pic>
      <p:sp>
        <p:nvSpPr>
          <p:cNvPr id="914" name="Shape 914"/>
          <p:cNvSpPr/>
          <p:nvPr/>
        </p:nvSpPr>
        <p:spPr>
          <a:xfrm>
            <a:off x="-8497" y="3055908"/>
            <a:ext cx="4373899" cy="3352804"/>
          </a:xfrm>
          <a:prstGeom prst="rect">
            <a:avLst/>
          </a:prstGeom>
          <a:solidFill>
            <a:srgbClr val="1EA185">
              <a:alpha val="68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300218"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915" name="Shape 915"/>
          <p:cNvSpPr/>
          <p:nvPr/>
        </p:nvSpPr>
        <p:spPr>
          <a:xfrm>
            <a:off x="4365399" y="3055908"/>
            <a:ext cx="245917" cy="3352804"/>
          </a:xfrm>
          <a:prstGeom prst="rect">
            <a:avLst/>
          </a:prstGeom>
          <a:solidFill>
            <a:srgbClr val="0F5143">
              <a:alpha val="61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300218"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916" name="Shape 916"/>
          <p:cNvSpPr/>
          <p:nvPr/>
        </p:nvSpPr>
        <p:spPr>
          <a:xfrm>
            <a:off x="2031412" y="3743581"/>
            <a:ext cx="609964" cy="6684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0264" y="0"/>
                </a:moveTo>
                <a:cubicBezTo>
                  <a:pt x="20631" y="0"/>
                  <a:pt x="20947" y="158"/>
                  <a:pt x="21209" y="475"/>
                </a:cubicBezTo>
                <a:cubicBezTo>
                  <a:pt x="21471" y="796"/>
                  <a:pt x="21600" y="1175"/>
                  <a:pt x="21600" y="1615"/>
                </a:cubicBezTo>
                <a:lnTo>
                  <a:pt x="21600" y="19985"/>
                </a:lnTo>
                <a:cubicBezTo>
                  <a:pt x="21600" y="20420"/>
                  <a:pt x="21471" y="20804"/>
                  <a:pt x="21209" y="21122"/>
                </a:cubicBezTo>
                <a:cubicBezTo>
                  <a:pt x="20947" y="21442"/>
                  <a:pt x="20631" y="21600"/>
                  <a:pt x="20264" y="21600"/>
                </a:cubicBezTo>
                <a:lnTo>
                  <a:pt x="1370" y="21600"/>
                </a:lnTo>
                <a:cubicBezTo>
                  <a:pt x="1003" y="21600"/>
                  <a:pt x="683" y="21442"/>
                  <a:pt x="411" y="21122"/>
                </a:cubicBezTo>
                <a:cubicBezTo>
                  <a:pt x="137" y="20804"/>
                  <a:pt x="0" y="20423"/>
                  <a:pt x="0" y="19985"/>
                </a:cubicBezTo>
                <a:lnTo>
                  <a:pt x="0" y="1615"/>
                </a:lnTo>
                <a:cubicBezTo>
                  <a:pt x="0" y="1175"/>
                  <a:pt x="137" y="796"/>
                  <a:pt x="411" y="475"/>
                </a:cubicBezTo>
                <a:cubicBezTo>
                  <a:pt x="683" y="158"/>
                  <a:pt x="1003" y="0"/>
                  <a:pt x="1370" y="0"/>
                </a:cubicBezTo>
                <a:lnTo>
                  <a:pt x="20264" y="0"/>
                </a:lnTo>
                <a:close/>
                <a:moveTo>
                  <a:pt x="19806" y="2162"/>
                </a:moveTo>
                <a:lnTo>
                  <a:pt x="1804" y="2162"/>
                </a:lnTo>
                <a:lnTo>
                  <a:pt x="1804" y="19433"/>
                </a:lnTo>
                <a:lnTo>
                  <a:pt x="19806" y="19433"/>
                </a:lnTo>
                <a:lnTo>
                  <a:pt x="19806" y="2162"/>
                </a:lnTo>
                <a:close/>
                <a:moveTo>
                  <a:pt x="5978" y="17887"/>
                </a:moveTo>
                <a:lnTo>
                  <a:pt x="3598" y="17887"/>
                </a:lnTo>
                <a:lnTo>
                  <a:pt x="3598" y="12785"/>
                </a:lnTo>
                <a:lnTo>
                  <a:pt x="5978" y="12785"/>
                </a:lnTo>
                <a:lnTo>
                  <a:pt x="5978" y="17887"/>
                </a:lnTo>
                <a:close/>
                <a:moveTo>
                  <a:pt x="9961" y="17887"/>
                </a:moveTo>
                <a:lnTo>
                  <a:pt x="7606" y="17887"/>
                </a:lnTo>
                <a:lnTo>
                  <a:pt x="7606" y="6973"/>
                </a:lnTo>
                <a:lnTo>
                  <a:pt x="9961" y="6973"/>
                </a:lnTo>
                <a:lnTo>
                  <a:pt x="9961" y="17887"/>
                </a:lnTo>
                <a:close/>
                <a:moveTo>
                  <a:pt x="14019" y="17887"/>
                </a:moveTo>
                <a:lnTo>
                  <a:pt x="11639" y="17887"/>
                </a:lnTo>
                <a:lnTo>
                  <a:pt x="11639" y="9561"/>
                </a:lnTo>
                <a:lnTo>
                  <a:pt x="14019" y="9561"/>
                </a:lnTo>
                <a:lnTo>
                  <a:pt x="14019" y="17887"/>
                </a:lnTo>
                <a:close/>
                <a:moveTo>
                  <a:pt x="18002" y="17887"/>
                </a:moveTo>
                <a:lnTo>
                  <a:pt x="15622" y="17887"/>
                </a:lnTo>
                <a:lnTo>
                  <a:pt x="15622" y="4920"/>
                </a:lnTo>
                <a:lnTo>
                  <a:pt x="18002" y="4920"/>
                </a:lnTo>
                <a:lnTo>
                  <a:pt x="18002" y="17887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l" defTabSz="650093">
              <a:defRPr sz="4000">
                <a:solidFill>
                  <a:srgbClr val="44CEB9"/>
                </a:solidFill>
                <a:effectLst>
                  <a:outerShdw sx="100000" sy="100000" kx="0" ky="0" algn="b" rotWithShape="0" blurRad="38100" dist="38100" dir="2700000">
                    <a:srgbClr val="000000"/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grpSp>
        <p:nvGrpSpPr>
          <p:cNvPr id="920" name="Group 920"/>
          <p:cNvGrpSpPr/>
          <p:nvPr/>
        </p:nvGrpSpPr>
        <p:grpSpPr>
          <a:xfrm>
            <a:off x="-955931" y="4355269"/>
            <a:ext cx="6591845" cy="1753553"/>
            <a:chOff x="0" y="0"/>
            <a:chExt cx="6591844" cy="1753552"/>
          </a:xfrm>
        </p:grpSpPr>
        <p:sp>
          <p:nvSpPr>
            <p:cNvPr id="917" name="Shape 917"/>
            <p:cNvSpPr/>
            <p:nvPr/>
          </p:nvSpPr>
          <p:spPr>
            <a:xfrm>
              <a:off x="0" y="0"/>
              <a:ext cx="6591845" cy="8615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4383" tIns="24383" rIns="24383" bIns="24383" numCol="1" anchor="t">
              <a:spAutoFit/>
            </a:bodyPr>
            <a:lstStyle>
              <a:lvl1pPr defTabSz="1300218">
                <a:defRPr b="1" sz="5300">
                  <a:solidFill>
                    <a:srgbClr val="FFFFFF"/>
                  </a:solidFill>
                </a:defRPr>
              </a:lvl1pPr>
            </a:lstStyle>
            <a:p>
              <a:pPr/>
              <a:r>
                <a:t>Post Code?</a:t>
              </a:r>
            </a:p>
          </p:txBody>
        </p:sp>
        <p:sp>
          <p:nvSpPr>
            <p:cNvPr id="918" name="Shape 918"/>
            <p:cNvSpPr/>
            <p:nvPr/>
          </p:nvSpPr>
          <p:spPr>
            <a:xfrm>
              <a:off x="2892759" y="1060082"/>
              <a:ext cx="828290" cy="48769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300218">
                <a:defRPr sz="2400">
                  <a:solidFill>
                    <a:srgbClr val="9BBB5C"/>
                  </a:solidFill>
                </a:defRPr>
              </a:pPr>
            </a:p>
          </p:txBody>
        </p:sp>
        <p:sp>
          <p:nvSpPr>
            <p:cNvPr id="919" name="Shape 919"/>
            <p:cNvSpPr/>
            <p:nvPr/>
          </p:nvSpPr>
          <p:spPr>
            <a:xfrm>
              <a:off x="187870" y="1307360"/>
              <a:ext cx="6216104" cy="4461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7995" tIns="57995" rIns="57995" bIns="57995" numCol="1" anchor="t">
              <a:normAutofit fontScale="100000" lnSpcReduction="0"/>
            </a:bodyPr>
            <a:lstStyle>
              <a:lvl1pPr defTabSz="433119">
                <a:lnSpc>
                  <a:spcPct val="120000"/>
                </a:lnSpc>
                <a:spcBef>
                  <a:spcPts val="200"/>
                </a:spcBef>
                <a:defRPr sz="2200">
                  <a:solidFill>
                    <a:srgbClr val="FFFFFF"/>
                  </a:solidFill>
                </a:defRPr>
              </a:lvl1pPr>
            </a:lstStyle>
            <a:p>
              <a:pPr/>
              <a:r>
                <a:t>Not obvious enough!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0" advTm="3000" p14:dur="1000">
        <p:dissolv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Class="entr" nodeType="afterEffect" presetSubtype="8" presetID="2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2" dur="500"/>
                                        <p:tgtEl>
                                          <p:spTgt spid="9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Class="entr" nodeType="afterEffect" presetSubtype="16" presetID="23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Class="entr" nodeType="afterEffect" presetSubtype="16" presetID="23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9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920" grpId="4"/>
      <p:bldP build="whole" bldLvl="1" animBg="1" rev="0" advAuto="0" spid="914" grpId="1"/>
      <p:bldP build="whole" bldLvl="1" animBg="1" rev="0" advAuto="0" spid="916" grpId="3"/>
      <p:bldP build="whole" bldLvl="1" animBg="1" rev="0" advAuto="0" spid="915" grpId="2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4" name="Group 924"/>
          <p:cNvGrpSpPr/>
          <p:nvPr/>
        </p:nvGrpSpPr>
        <p:grpSpPr>
          <a:xfrm>
            <a:off x="3203090" y="5421814"/>
            <a:ext cx="6591846" cy="1108854"/>
            <a:chOff x="-1" y="-1"/>
            <a:chExt cx="6591844" cy="1108852"/>
          </a:xfrm>
        </p:grpSpPr>
        <p:sp>
          <p:nvSpPr>
            <p:cNvPr id="922" name="Shape 922"/>
            <p:cNvSpPr/>
            <p:nvPr/>
          </p:nvSpPr>
          <p:spPr>
            <a:xfrm>
              <a:off x="-2" y="-2"/>
              <a:ext cx="6591846" cy="9885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4383" tIns="24383" rIns="24383" bIns="24383" numCol="1" anchor="t">
              <a:spAutoFit/>
            </a:bodyPr>
            <a:lstStyle>
              <a:lvl1pPr defTabSz="1300218">
                <a:defRPr b="1" sz="6200">
                  <a:solidFill>
                    <a:srgbClr val="FFFFFF"/>
                  </a:solidFill>
                </a:defRPr>
              </a:lvl1pPr>
            </a:lstStyle>
            <a:p>
              <a:pPr/>
              <a:r>
                <a:t>Other features?</a:t>
              </a:r>
            </a:p>
          </p:txBody>
        </p:sp>
        <p:sp>
          <p:nvSpPr>
            <p:cNvPr id="923" name="Shape 923"/>
            <p:cNvSpPr/>
            <p:nvPr/>
          </p:nvSpPr>
          <p:spPr>
            <a:xfrm>
              <a:off x="2892759" y="1060083"/>
              <a:ext cx="828290" cy="48769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300218">
                <a:defRPr sz="2400">
                  <a:solidFill>
                    <a:srgbClr val="9BBB5C"/>
                  </a:solidFill>
                </a:defRPr>
              </a:pPr>
            </a:p>
          </p:txBody>
        </p:sp>
      </p:grpSp>
      <p:pic>
        <p:nvPicPr>
          <p:cNvPr id="925" name="image12.png"/>
          <p:cNvPicPr>
            <a:picLocks noChangeAspect="1"/>
          </p:cNvPicPr>
          <p:nvPr/>
        </p:nvPicPr>
        <p:blipFill>
          <a:blip r:embed="rId2">
            <a:extLst/>
          </a:blip>
          <a:srcRect l="15300" t="0" r="15299" b="0"/>
          <a:stretch>
            <a:fillRect/>
          </a:stretch>
        </p:blipFill>
        <p:spPr>
          <a:xfrm>
            <a:off x="3385" y="1220497"/>
            <a:ext cx="2600656" cy="2110983"/>
          </a:xfrm>
          <a:prstGeom prst="rect">
            <a:avLst/>
          </a:prstGeom>
          <a:ln w="12700">
            <a:miter lim="400000"/>
          </a:ln>
        </p:spPr>
      </p:pic>
      <p:pic>
        <p:nvPicPr>
          <p:cNvPr id="926" name="image13.png"/>
          <p:cNvPicPr>
            <a:picLocks noChangeAspect="1"/>
          </p:cNvPicPr>
          <p:nvPr/>
        </p:nvPicPr>
        <p:blipFill>
          <a:blip r:embed="rId3">
            <a:extLst/>
          </a:blip>
          <a:srcRect l="15300" t="0" r="15299" b="0"/>
          <a:stretch>
            <a:fillRect/>
          </a:stretch>
        </p:blipFill>
        <p:spPr>
          <a:xfrm>
            <a:off x="2615923" y="1218551"/>
            <a:ext cx="2600656" cy="2110984"/>
          </a:xfrm>
          <a:prstGeom prst="rect">
            <a:avLst/>
          </a:prstGeom>
          <a:ln w="12700">
            <a:miter lim="400000"/>
          </a:ln>
        </p:spPr>
      </p:pic>
      <p:pic>
        <p:nvPicPr>
          <p:cNvPr id="927" name="image14.png"/>
          <p:cNvPicPr>
            <a:picLocks noChangeAspect="1"/>
          </p:cNvPicPr>
          <p:nvPr/>
        </p:nvPicPr>
        <p:blipFill>
          <a:blip r:embed="rId4">
            <a:extLst/>
          </a:blip>
          <a:srcRect l="15300" t="0" r="15299" b="0"/>
          <a:stretch>
            <a:fillRect/>
          </a:stretch>
        </p:blipFill>
        <p:spPr>
          <a:xfrm>
            <a:off x="5204692" y="1218551"/>
            <a:ext cx="2600656" cy="2110984"/>
          </a:xfrm>
          <a:prstGeom prst="rect">
            <a:avLst/>
          </a:prstGeom>
          <a:ln w="12700">
            <a:miter lim="400000"/>
          </a:ln>
        </p:spPr>
      </p:pic>
      <p:pic>
        <p:nvPicPr>
          <p:cNvPr id="928" name="image15.png"/>
          <p:cNvPicPr>
            <a:picLocks noChangeAspect="1"/>
          </p:cNvPicPr>
          <p:nvPr/>
        </p:nvPicPr>
        <p:blipFill>
          <a:blip r:embed="rId5">
            <a:extLst/>
          </a:blip>
          <a:srcRect l="15300" t="0" r="15299" b="0"/>
          <a:stretch>
            <a:fillRect/>
          </a:stretch>
        </p:blipFill>
        <p:spPr>
          <a:xfrm>
            <a:off x="7805348" y="1216607"/>
            <a:ext cx="2600656" cy="2110984"/>
          </a:xfrm>
          <a:prstGeom prst="rect">
            <a:avLst/>
          </a:prstGeom>
          <a:ln w="12700">
            <a:miter lim="400000"/>
          </a:ln>
        </p:spPr>
      </p:pic>
      <p:pic>
        <p:nvPicPr>
          <p:cNvPr id="929" name="image16.png"/>
          <p:cNvPicPr>
            <a:picLocks noChangeAspect="1"/>
          </p:cNvPicPr>
          <p:nvPr/>
        </p:nvPicPr>
        <p:blipFill>
          <a:blip r:embed="rId6">
            <a:extLst/>
          </a:blip>
          <a:srcRect l="15300" t="0" r="15299" b="0"/>
          <a:stretch>
            <a:fillRect/>
          </a:stretch>
        </p:blipFill>
        <p:spPr>
          <a:xfrm>
            <a:off x="10406001" y="1211208"/>
            <a:ext cx="2600655" cy="2110984"/>
          </a:xfrm>
          <a:prstGeom prst="rect">
            <a:avLst/>
          </a:prstGeom>
          <a:ln w="12700">
            <a:miter lim="400000"/>
          </a:ln>
        </p:spPr>
      </p:pic>
      <p:pic>
        <p:nvPicPr>
          <p:cNvPr id="930" name="image17.png"/>
          <p:cNvPicPr>
            <a:picLocks noChangeAspect="1"/>
          </p:cNvPicPr>
          <p:nvPr/>
        </p:nvPicPr>
        <p:blipFill>
          <a:blip r:embed="rId7">
            <a:extLst/>
          </a:blip>
          <a:srcRect l="15300" t="0" r="15299" b="0"/>
          <a:stretch>
            <a:fillRect/>
          </a:stretch>
        </p:blipFill>
        <p:spPr>
          <a:xfrm>
            <a:off x="3389" y="3343361"/>
            <a:ext cx="2600656" cy="2110984"/>
          </a:xfrm>
          <a:prstGeom prst="rect">
            <a:avLst/>
          </a:prstGeom>
          <a:ln w="12700">
            <a:miter lim="400000"/>
          </a:ln>
        </p:spPr>
      </p:pic>
      <p:pic>
        <p:nvPicPr>
          <p:cNvPr id="931" name="image18.png"/>
          <p:cNvPicPr>
            <a:picLocks noChangeAspect="1"/>
          </p:cNvPicPr>
          <p:nvPr/>
        </p:nvPicPr>
        <p:blipFill>
          <a:blip r:embed="rId8">
            <a:extLst/>
          </a:blip>
          <a:srcRect l="15300" t="0" r="15299" b="0"/>
          <a:stretch>
            <a:fillRect/>
          </a:stretch>
        </p:blipFill>
        <p:spPr>
          <a:xfrm>
            <a:off x="2615927" y="3341415"/>
            <a:ext cx="2600656" cy="2110985"/>
          </a:xfrm>
          <a:prstGeom prst="rect">
            <a:avLst/>
          </a:prstGeom>
          <a:ln w="12700">
            <a:miter lim="400000"/>
          </a:ln>
        </p:spPr>
      </p:pic>
      <p:pic>
        <p:nvPicPr>
          <p:cNvPr id="932" name="image19.png"/>
          <p:cNvPicPr>
            <a:picLocks noChangeAspect="1"/>
          </p:cNvPicPr>
          <p:nvPr/>
        </p:nvPicPr>
        <p:blipFill>
          <a:blip r:embed="rId9">
            <a:extLst/>
          </a:blip>
          <a:srcRect l="15300" t="0" r="15299" b="0"/>
          <a:stretch>
            <a:fillRect/>
          </a:stretch>
        </p:blipFill>
        <p:spPr>
          <a:xfrm>
            <a:off x="5204696" y="3341415"/>
            <a:ext cx="2600656" cy="2110985"/>
          </a:xfrm>
          <a:prstGeom prst="rect">
            <a:avLst/>
          </a:prstGeom>
          <a:ln w="12700">
            <a:miter lim="400000"/>
          </a:ln>
        </p:spPr>
      </p:pic>
      <p:pic>
        <p:nvPicPr>
          <p:cNvPr id="933" name="image20.png"/>
          <p:cNvPicPr>
            <a:picLocks noChangeAspect="1"/>
          </p:cNvPicPr>
          <p:nvPr/>
        </p:nvPicPr>
        <p:blipFill>
          <a:blip r:embed="rId10">
            <a:extLst/>
          </a:blip>
          <a:srcRect l="15300" t="0" r="15299" b="0"/>
          <a:stretch>
            <a:fillRect/>
          </a:stretch>
        </p:blipFill>
        <p:spPr>
          <a:xfrm>
            <a:off x="7805352" y="3339472"/>
            <a:ext cx="2600655" cy="2110985"/>
          </a:xfrm>
          <a:prstGeom prst="rect">
            <a:avLst/>
          </a:prstGeom>
          <a:ln w="12700">
            <a:miter lim="400000"/>
          </a:ln>
        </p:spPr>
      </p:pic>
      <p:pic>
        <p:nvPicPr>
          <p:cNvPr id="934" name="image21.png"/>
          <p:cNvPicPr>
            <a:picLocks noChangeAspect="1"/>
          </p:cNvPicPr>
          <p:nvPr/>
        </p:nvPicPr>
        <p:blipFill>
          <a:blip r:embed="rId11">
            <a:extLst/>
          </a:blip>
          <a:srcRect l="15300" t="0" r="15299" b="0"/>
          <a:stretch>
            <a:fillRect/>
          </a:stretch>
        </p:blipFill>
        <p:spPr>
          <a:xfrm>
            <a:off x="10406004" y="3334074"/>
            <a:ext cx="2600655" cy="211098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0" advTm="3000" p14:dur="1000">
        <p:dissolv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9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924" grpId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Shape 936"/>
          <p:cNvSpPr/>
          <p:nvPr/>
        </p:nvSpPr>
        <p:spPr>
          <a:xfrm>
            <a:off x="8044653" y="3033139"/>
            <a:ext cx="5362311" cy="14457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4385" tIns="24385" rIns="24385" bIns="24385">
            <a:spAutoFit/>
          </a:bodyPr>
          <a:lstStyle/>
          <a:p>
            <a:pPr defTabSz="1300218">
              <a:defRPr b="1" sz="460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defRPr>
            </a:pPr>
            <a:r>
              <a:t>Result of Forward</a:t>
            </a:r>
          </a:p>
          <a:p>
            <a:pPr defTabSz="1300218">
              <a:defRPr b="1" sz="460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defRPr>
            </a:pPr>
            <a:r>
              <a:t>Stepwise</a:t>
            </a:r>
          </a:p>
        </p:txBody>
      </p:sp>
      <p:graphicFrame>
        <p:nvGraphicFramePr>
          <p:cNvPr id="937" name="Table 937"/>
          <p:cNvGraphicFramePr/>
          <p:nvPr/>
        </p:nvGraphicFramePr>
        <p:xfrm>
          <a:off x="628650" y="5524500"/>
          <a:ext cx="8763000" cy="3886200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2463800"/>
                <a:gridCol w="2336800"/>
                <a:gridCol w="2400300"/>
                <a:gridCol w="1562100"/>
              </a:tblGrid>
              <a:tr h="431800">
                <a:tc>
                  <a:txBody>
                    <a:bodyPr/>
                    <a:lstStyle/>
                    <a:p>
                      <a:pPr algn="l" defTabSz="914400"/>
                      <a:r>
                        <a:rPr b="1"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Dep. Variable: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rank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b="1"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R-squared: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0.000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431800">
                <a:tc>
                  <a:txBody>
                    <a:bodyPr/>
                    <a:lstStyle/>
                    <a:p>
                      <a:pPr algn="l" defTabSz="914400"/>
                      <a:r>
                        <a:rPr b="1"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Model: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OLS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b="1"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Adj. R-squared: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0.000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431800">
                <a:tc>
                  <a:txBody>
                    <a:bodyPr/>
                    <a:lstStyle/>
                    <a:p>
                      <a:pPr algn="l" defTabSz="914400"/>
                      <a:r>
                        <a:rPr b="1"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Method: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Least Squares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b="1"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F-statistic: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nan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431800">
                <a:tc>
                  <a:txBody>
                    <a:bodyPr/>
                    <a:lstStyle/>
                    <a:p>
                      <a:pPr algn="l" defTabSz="914400"/>
                      <a:r>
                        <a:rPr b="1"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Date: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Tue, 16 Aug 2016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b="1"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Prob (F-statistic):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nan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431800">
                <a:tc>
                  <a:txBody>
                    <a:bodyPr/>
                    <a:lstStyle/>
                    <a:p>
                      <a:pPr algn="l" defTabSz="914400"/>
                      <a:r>
                        <a:rPr b="1"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Time: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19:19:23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b="1"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Log-Likelihood: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-1668.1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431800">
                <a:tc>
                  <a:txBody>
                    <a:bodyPr/>
                    <a:lstStyle/>
                    <a:p>
                      <a:pPr algn="l" defTabSz="914400"/>
                      <a:r>
                        <a:rPr b="1"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No. Observations: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286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b="1"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AIC: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3338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431800">
                <a:tc>
                  <a:txBody>
                    <a:bodyPr/>
                    <a:lstStyle/>
                    <a:p>
                      <a:pPr algn="l" defTabSz="914400"/>
                      <a:r>
                        <a:rPr b="1"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Df Residuals: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285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b="1"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BIC: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3342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431800">
                <a:tc>
                  <a:txBody>
                    <a:bodyPr/>
                    <a:lstStyle/>
                    <a:p>
                      <a:pPr algn="l" defTabSz="914400"/>
                      <a:r>
                        <a:rPr b="1"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Df Model: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431800">
                <a:tc>
                  <a:txBody>
                    <a:bodyPr/>
                    <a:lstStyle/>
                    <a:p>
                      <a:pPr algn="l" defTabSz="914400"/>
                      <a:r>
                        <a:rPr b="1"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Covariance Type: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nonrobust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graphicFrame>
        <p:nvGraphicFramePr>
          <p:cNvPr id="938" name="Table 938"/>
          <p:cNvGraphicFramePr/>
          <p:nvPr/>
        </p:nvGraphicFramePr>
        <p:xfrm>
          <a:off x="603250" y="3673475"/>
          <a:ext cx="7176442" cy="863600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1206500"/>
                <a:gridCol w="1188626"/>
                <a:gridCol w="1054570"/>
                <a:gridCol w="1045633"/>
                <a:gridCol w="983074"/>
                <a:gridCol w="1698037"/>
              </a:tblGrid>
              <a:tr h="431800">
                <a:tc>
                  <a:txBody>
                    <a:bodyPr/>
                    <a:lstStyle/>
                    <a:p>
                      <a:pPr defTabSz="914400">
                        <a:defRPr sz="2600"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b="1"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coef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b="1"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std err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b="1"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t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b="1"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P&gt;|t|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b="1"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[95.0% Conf. Int.]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431800">
                <a:tc>
                  <a:txBody>
                    <a:bodyPr/>
                    <a:lstStyle/>
                    <a:p>
                      <a:pPr algn="l" defTabSz="914400"/>
                      <a:r>
                        <a:rPr b="1"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Intercept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143.5000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4.890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29.343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0.000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133.874 153.126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graphicFrame>
        <p:nvGraphicFramePr>
          <p:cNvPr id="939" name="Table 939"/>
          <p:cNvGraphicFramePr/>
          <p:nvPr/>
        </p:nvGraphicFramePr>
        <p:xfrm>
          <a:off x="666750" y="958850"/>
          <a:ext cx="7962900" cy="1727200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2260600"/>
                <a:gridCol w="1587500"/>
                <a:gridCol w="2425700"/>
                <a:gridCol w="1689100"/>
              </a:tblGrid>
              <a:tr h="431800">
                <a:tc>
                  <a:txBody>
                    <a:bodyPr/>
                    <a:lstStyle/>
                    <a:p>
                      <a:pPr algn="l" defTabSz="914400"/>
                      <a:r>
                        <a:rPr b="1"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Omnibus: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152.801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b="1"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Durbin-Watson: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0.000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431800">
                <a:tc>
                  <a:txBody>
                    <a:bodyPr/>
                    <a:lstStyle/>
                    <a:p>
                      <a:pPr algn="l" defTabSz="914400"/>
                      <a:r>
                        <a:rPr b="1"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Prob(Omnibus):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0.000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b="1"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Jarque-Bera (JB):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17.161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431800">
                <a:tc>
                  <a:txBody>
                    <a:bodyPr/>
                    <a:lstStyle/>
                    <a:p>
                      <a:pPr algn="l" defTabSz="914400"/>
                      <a:r>
                        <a:rPr b="1"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Skew: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0.000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b="1"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Prob(JB):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0.000188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431800">
                <a:tc>
                  <a:txBody>
                    <a:bodyPr/>
                    <a:lstStyle/>
                    <a:p>
                      <a:pPr algn="l" defTabSz="914400"/>
                      <a:r>
                        <a:rPr b="1"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Kurtosis: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1.800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b="1"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Cond. No.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1.00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0" advTm="3000" p14:dur="1200">
        <p:push dir="l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4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936" grpId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Shape 941"/>
          <p:cNvSpPr/>
          <p:nvPr/>
        </p:nvSpPr>
        <p:spPr>
          <a:xfrm>
            <a:off x="7676353" y="3244618"/>
            <a:ext cx="5362311" cy="2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4385" tIns="24385" rIns="24385" bIns="24385">
            <a:spAutoFit/>
          </a:bodyPr>
          <a:lstStyle/>
          <a:p>
            <a:pPr defTabSz="1300218">
              <a:defRPr b="1" sz="460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defRPr>
            </a:pPr>
            <a:r>
              <a:t>Result of </a:t>
            </a:r>
          </a:p>
          <a:p>
            <a:pPr defTabSz="1300218">
              <a:defRPr b="1" sz="460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defRPr>
            </a:pPr>
            <a:r>
              <a:t>Backward</a:t>
            </a:r>
          </a:p>
          <a:p>
            <a:pPr defTabSz="1300218">
              <a:defRPr b="1" sz="460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defRPr>
            </a:pPr>
            <a:r>
              <a:t>Stepwise</a:t>
            </a:r>
          </a:p>
        </p:txBody>
      </p:sp>
      <p:graphicFrame>
        <p:nvGraphicFramePr>
          <p:cNvPr id="942" name="Table 942"/>
          <p:cNvGraphicFramePr/>
          <p:nvPr/>
        </p:nvGraphicFramePr>
        <p:xfrm>
          <a:off x="260350" y="6018555"/>
          <a:ext cx="8851900" cy="3886202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2463800"/>
                <a:gridCol w="2336800"/>
                <a:gridCol w="2400300"/>
                <a:gridCol w="1651000"/>
              </a:tblGrid>
              <a:tr h="431800">
                <a:tc>
                  <a:txBody>
                    <a:bodyPr/>
                    <a:lstStyle/>
                    <a:p>
                      <a:pPr algn="l" defTabSz="914400"/>
                      <a:r>
                        <a:rPr b="1"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Dep. Variable: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rank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b="1"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R-squared: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0.482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431800">
                <a:tc>
                  <a:txBody>
                    <a:bodyPr/>
                    <a:lstStyle/>
                    <a:p>
                      <a:pPr algn="l" defTabSz="914400"/>
                      <a:r>
                        <a:rPr b="1"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Model: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OLS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b="1"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Adj. R-squared: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0.473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431800">
                <a:tc>
                  <a:txBody>
                    <a:bodyPr/>
                    <a:lstStyle/>
                    <a:p>
                      <a:pPr algn="l" defTabSz="914400"/>
                      <a:r>
                        <a:rPr b="1"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Method: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Least Squares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b="1"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F-statistic: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52.11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431800">
                <a:tc>
                  <a:txBody>
                    <a:bodyPr/>
                    <a:lstStyle/>
                    <a:p>
                      <a:pPr algn="l" defTabSz="914400"/>
                      <a:r>
                        <a:rPr b="1"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Date: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Tue, 16 Aug 2016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b="1"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Prob (F-statistic):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4.32E-38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431800">
                <a:tc>
                  <a:txBody>
                    <a:bodyPr/>
                    <a:lstStyle/>
                    <a:p>
                      <a:pPr algn="l" defTabSz="914400"/>
                      <a:r>
                        <a:rPr b="1"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Time: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19:19:32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b="1"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Log-Likelihood: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-1574.0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431800">
                <a:tc>
                  <a:txBody>
                    <a:bodyPr/>
                    <a:lstStyle/>
                    <a:p>
                      <a:pPr algn="l" defTabSz="914400"/>
                      <a:r>
                        <a:rPr b="1"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No. Observations: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286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b="1"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AIC: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3160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431800">
                <a:tc>
                  <a:txBody>
                    <a:bodyPr/>
                    <a:lstStyle/>
                    <a:p>
                      <a:pPr algn="l" defTabSz="914400"/>
                      <a:r>
                        <a:rPr b="1"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Df Residuals: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280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b="1"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BIC: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3182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431800">
                <a:tc>
                  <a:txBody>
                    <a:bodyPr/>
                    <a:lstStyle/>
                    <a:p>
                      <a:pPr algn="l" defTabSz="914400"/>
                      <a:r>
                        <a:rPr b="1"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Df Model: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5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431800">
                <a:tc>
                  <a:txBody>
                    <a:bodyPr/>
                    <a:lstStyle/>
                    <a:p>
                      <a:pPr algn="l" defTabSz="914400"/>
                      <a:r>
                        <a:rPr b="1"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Covariance Type: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nonrobust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graphicFrame>
        <p:nvGraphicFramePr>
          <p:cNvPr id="943" name="Table 943"/>
          <p:cNvGraphicFramePr/>
          <p:nvPr/>
        </p:nvGraphicFramePr>
        <p:xfrm>
          <a:off x="234950" y="2805453"/>
          <a:ext cx="8044455" cy="3022602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2417549"/>
                <a:gridCol w="1120327"/>
                <a:gridCol w="993974"/>
                <a:gridCol w="985551"/>
                <a:gridCol w="926586"/>
                <a:gridCol w="1600468"/>
              </a:tblGrid>
              <a:tr h="431800">
                <a:tc>
                  <a:txBody>
                    <a:bodyPr/>
                    <a:lstStyle/>
                    <a:p>
                      <a:pPr defTabSz="914400">
                        <a:defRPr sz="2600"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b="1"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coef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b="1"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std err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b="1"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t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b="1"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P&gt;|t|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b="1"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[95.0% Conf. Int.]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431800">
                <a:tc>
                  <a:txBody>
                    <a:bodyPr/>
                    <a:lstStyle/>
                    <a:p>
                      <a:pPr algn="l" defTabSz="914400"/>
                      <a:r>
                        <a:rPr b="1"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Intercept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226.2464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8.297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27.269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0.000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209.915 242.578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431800">
                <a:tc>
                  <a:txBody>
                    <a:bodyPr/>
                    <a:lstStyle/>
                    <a:p>
                      <a:pPr algn="l" defTabSz="914400"/>
                      <a:r>
                        <a:rPr b="1"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free_breakfast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-29.9645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8.631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-3.472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0.001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-46.954 -12.975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431800">
                <a:tc>
                  <a:txBody>
                    <a:bodyPr/>
                    <a:lstStyle/>
                    <a:p>
                      <a:pPr algn="l" defTabSz="914400"/>
                      <a:r>
                        <a:rPr b="1"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reviews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-0.0787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0.009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-8.570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0.000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-0.097 -0.061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431800">
                <a:tc>
                  <a:txBody>
                    <a:bodyPr/>
                    <a:lstStyle/>
                    <a:p>
                      <a:pPr algn="l" defTabSz="914400"/>
                      <a:r>
                        <a:rPr b="1"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mean_price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-0.1279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0.052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-2.445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0.015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-0.231 -0.025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431800">
                <a:tc>
                  <a:txBody>
                    <a:bodyPr/>
                    <a:lstStyle/>
                    <a:p>
                      <a:pPr algn="l" defTabSz="914400"/>
                      <a:r>
                        <a:rPr b="1"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free_high_speed_internet__wifi_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-24.9744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8.590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-2.907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0.004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-41.884 -8.064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431800">
                <a:tc>
                  <a:txBody>
                    <a:bodyPr/>
                    <a:lstStyle/>
                    <a:p>
                      <a:pPr algn="l" defTabSz="914400"/>
                      <a:r>
                        <a:rPr b="1"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free_parking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-33.1708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7.558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-4.389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0.000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-48.048 -18.294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graphicFrame>
        <p:nvGraphicFramePr>
          <p:cNvPr id="944" name="Table 944"/>
          <p:cNvGraphicFramePr/>
          <p:nvPr/>
        </p:nvGraphicFramePr>
        <p:xfrm>
          <a:off x="476250" y="582955"/>
          <a:ext cx="7861300" cy="1727201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2260600"/>
                <a:gridCol w="1485900"/>
                <a:gridCol w="2425700"/>
                <a:gridCol w="1689100"/>
              </a:tblGrid>
              <a:tr h="431800">
                <a:tc>
                  <a:txBody>
                    <a:bodyPr/>
                    <a:lstStyle/>
                    <a:p>
                      <a:pPr algn="l" defTabSz="914400"/>
                      <a:r>
                        <a:rPr b="1"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Omnibus: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14.277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b="1"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Durbin-Watson: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0.741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431800">
                <a:tc>
                  <a:txBody>
                    <a:bodyPr/>
                    <a:lstStyle/>
                    <a:p>
                      <a:pPr algn="l" defTabSz="914400"/>
                      <a:r>
                        <a:rPr b="1"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Prob(Omnibus):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0.001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b="1"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Jarque-Bera (JB):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7.425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431800">
                <a:tc>
                  <a:txBody>
                    <a:bodyPr/>
                    <a:lstStyle/>
                    <a:p>
                      <a:pPr algn="l" defTabSz="914400"/>
                      <a:r>
                        <a:rPr b="1"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Skew: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0.192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b="1"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Prob(JB):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0.0244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431800">
                <a:tc>
                  <a:txBody>
                    <a:bodyPr/>
                    <a:lstStyle/>
                    <a:p>
                      <a:pPr algn="l" defTabSz="914400"/>
                      <a:r>
                        <a:rPr b="1"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Kurtosis: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2.310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b="1"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Cond. No.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1.78E+03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0" advTm="3000" p14:dur="1000">
        <p:dissolv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4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941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9157" y="1290951"/>
            <a:ext cx="12142455" cy="6614922"/>
          </a:xfrm>
          <a:prstGeom prst="rect">
            <a:avLst/>
          </a:prstGeom>
          <a:ln w="12700">
            <a:miter lim="400000"/>
          </a:ln>
        </p:spPr>
      </p:pic>
      <p:pic>
        <p:nvPicPr>
          <p:cNvPr id="187" name="image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6214" y="1091320"/>
            <a:ext cx="12574572" cy="72672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0" advTm="3000" p14:dur="1200">
        <p14:switch dir="r"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6" name="image22.png"/>
          <p:cNvPicPr>
            <a:picLocks noChangeAspect="1"/>
          </p:cNvPicPr>
          <p:nvPr/>
        </p:nvPicPr>
        <p:blipFill>
          <a:blip r:embed="rId2">
            <a:extLst/>
          </a:blip>
          <a:srcRect l="0" t="239" r="0" b="238"/>
          <a:stretch>
            <a:fillRect/>
          </a:stretch>
        </p:blipFill>
        <p:spPr>
          <a:xfrm>
            <a:off x="-85828" y="1228202"/>
            <a:ext cx="13090629" cy="7318083"/>
          </a:xfrm>
          <a:prstGeom prst="rect">
            <a:avLst/>
          </a:prstGeom>
          <a:ln w="12700">
            <a:miter lim="400000"/>
          </a:ln>
        </p:spPr>
      </p:pic>
      <p:sp>
        <p:nvSpPr>
          <p:cNvPr id="947" name="Shape 947"/>
          <p:cNvSpPr/>
          <p:nvPr/>
        </p:nvSpPr>
        <p:spPr>
          <a:xfrm>
            <a:off x="-8497" y="3055908"/>
            <a:ext cx="4373899" cy="3352804"/>
          </a:xfrm>
          <a:prstGeom prst="rect">
            <a:avLst/>
          </a:prstGeom>
          <a:solidFill>
            <a:srgbClr val="1EA185">
              <a:alpha val="68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300218"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948" name="Shape 948"/>
          <p:cNvSpPr/>
          <p:nvPr/>
        </p:nvSpPr>
        <p:spPr>
          <a:xfrm>
            <a:off x="4365399" y="3055908"/>
            <a:ext cx="245917" cy="3352804"/>
          </a:xfrm>
          <a:prstGeom prst="rect">
            <a:avLst/>
          </a:prstGeom>
          <a:solidFill>
            <a:srgbClr val="0F5143">
              <a:alpha val="61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300218"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949" name="Shape 949"/>
          <p:cNvSpPr/>
          <p:nvPr/>
        </p:nvSpPr>
        <p:spPr>
          <a:xfrm>
            <a:off x="2031412" y="3743581"/>
            <a:ext cx="609964" cy="6684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0264" y="0"/>
                </a:moveTo>
                <a:cubicBezTo>
                  <a:pt x="20631" y="0"/>
                  <a:pt x="20947" y="158"/>
                  <a:pt x="21209" y="475"/>
                </a:cubicBezTo>
                <a:cubicBezTo>
                  <a:pt x="21471" y="796"/>
                  <a:pt x="21600" y="1175"/>
                  <a:pt x="21600" y="1615"/>
                </a:cubicBezTo>
                <a:lnTo>
                  <a:pt x="21600" y="19985"/>
                </a:lnTo>
                <a:cubicBezTo>
                  <a:pt x="21600" y="20420"/>
                  <a:pt x="21471" y="20804"/>
                  <a:pt x="21209" y="21122"/>
                </a:cubicBezTo>
                <a:cubicBezTo>
                  <a:pt x="20947" y="21442"/>
                  <a:pt x="20631" y="21600"/>
                  <a:pt x="20264" y="21600"/>
                </a:cubicBezTo>
                <a:lnTo>
                  <a:pt x="1370" y="21600"/>
                </a:lnTo>
                <a:cubicBezTo>
                  <a:pt x="1003" y="21600"/>
                  <a:pt x="683" y="21442"/>
                  <a:pt x="411" y="21122"/>
                </a:cubicBezTo>
                <a:cubicBezTo>
                  <a:pt x="137" y="20804"/>
                  <a:pt x="0" y="20423"/>
                  <a:pt x="0" y="19985"/>
                </a:cubicBezTo>
                <a:lnTo>
                  <a:pt x="0" y="1615"/>
                </a:lnTo>
                <a:cubicBezTo>
                  <a:pt x="0" y="1175"/>
                  <a:pt x="137" y="796"/>
                  <a:pt x="411" y="475"/>
                </a:cubicBezTo>
                <a:cubicBezTo>
                  <a:pt x="683" y="158"/>
                  <a:pt x="1003" y="0"/>
                  <a:pt x="1370" y="0"/>
                </a:cubicBezTo>
                <a:lnTo>
                  <a:pt x="20264" y="0"/>
                </a:lnTo>
                <a:close/>
                <a:moveTo>
                  <a:pt x="19806" y="2162"/>
                </a:moveTo>
                <a:lnTo>
                  <a:pt x="1804" y="2162"/>
                </a:lnTo>
                <a:lnTo>
                  <a:pt x="1804" y="19433"/>
                </a:lnTo>
                <a:lnTo>
                  <a:pt x="19806" y="19433"/>
                </a:lnTo>
                <a:lnTo>
                  <a:pt x="19806" y="2162"/>
                </a:lnTo>
                <a:close/>
                <a:moveTo>
                  <a:pt x="5978" y="17887"/>
                </a:moveTo>
                <a:lnTo>
                  <a:pt x="3598" y="17887"/>
                </a:lnTo>
                <a:lnTo>
                  <a:pt x="3598" y="12785"/>
                </a:lnTo>
                <a:lnTo>
                  <a:pt x="5978" y="12785"/>
                </a:lnTo>
                <a:lnTo>
                  <a:pt x="5978" y="17887"/>
                </a:lnTo>
                <a:close/>
                <a:moveTo>
                  <a:pt x="9961" y="17887"/>
                </a:moveTo>
                <a:lnTo>
                  <a:pt x="7606" y="17887"/>
                </a:lnTo>
                <a:lnTo>
                  <a:pt x="7606" y="6973"/>
                </a:lnTo>
                <a:lnTo>
                  <a:pt x="9961" y="6973"/>
                </a:lnTo>
                <a:lnTo>
                  <a:pt x="9961" y="17887"/>
                </a:lnTo>
                <a:close/>
                <a:moveTo>
                  <a:pt x="14019" y="17887"/>
                </a:moveTo>
                <a:lnTo>
                  <a:pt x="11639" y="17887"/>
                </a:lnTo>
                <a:lnTo>
                  <a:pt x="11639" y="9561"/>
                </a:lnTo>
                <a:lnTo>
                  <a:pt x="14019" y="9561"/>
                </a:lnTo>
                <a:lnTo>
                  <a:pt x="14019" y="17887"/>
                </a:lnTo>
                <a:close/>
                <a:moveTo>
                  <a:pt x="18002" y="17887"/>
                </a:moveTo>
                <a:lnTo>
                  <a:pt x="15622" y="17887"/>
                </a:lnTo>
                <a:lnTo>
                  <a:pt x="15622" y="4920"/>
                </a:lnTo>
                <a:lnTo>
                  <a:pt x="18002" y="4920"/>
                </a:lnTo>
                <a:lnTo>
                  <a:pt x="18002" y="17887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l" defTabSz="650093">
              <a:defRPr sz="4000">
                <a:solidFill>
                  <a:srgbClr val="44CEB9"/>
                </a:solidFill>
                <a:effectLst>
                  <a:outerShdw sx="100000" sy="100000" kx="0" ky="0" algn="b" rotWithShape="0" blurRad="38100" dist="38100" dir="2700000">
                    <a:srgbClr val="000000"/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grpSp>
        <p:nvGrpSpPr>
          <p:cNvPr id="952" name="Group 952"/>
          <p:cNvGrpSpPr/>
          <p:nvPr/>
        </p:nvGrpSpPr>
        <p:grpSpPr>
          <a:xfrm>
            <a:off x="-955933" y="4355269"/>
            <a:ext cx="6591846" cy="1108850"/>
            <a:chOff x="-1" y="0"/>
            <a:chExt cx="6591844" cy="1108849"/>
          </a:xfrm>
        </p:grpSpPr>
        <p:sp>
          <p:nvSpPr>
            <p:cNvPr id="950" name="Shape 950"/>
            <p:cNvSpPr/>
            <p:nvPr/>
          </p:nvSpPr>
          <p:spPr>
            <a:xfrm>
              <a:off x="-2" y="-1"/>
              <a:ext cx="6591846" cy="7091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4383" tIns="24383" rIns="24383" bIns="24383" numCol="1" anchor="t">
              <a:spAutoFit/>
            </a:bodyPr>
            <a:lstStyle>
              <a:lvl1pPr defTabSz="1300218">
                <a:defRPr b="1" sz="4300">
                  <a:solidFill>
                    <a:srgbClr val="FFFFFF"/>
                  </a:solidFill>
                </a:defRPr>
              </a:lvl1pPr>
            </a:lstStyle>
            <a:p>
              <a:pPr/>
              <a:r>
                <a:t>Purpose &amp; Season</a:t>
              </a:r>
            </a:p>
          </p:txBody>
        </p:sp>
        <p:sp>
          <p:nvSpPr>
            <p:cNvPr id="951" name="Shape 951"/>
            <p:cNvSpPr/>
            <p:nvPr/>
          </p:nvSpPr>
          <p:spPr>
            <a:xfrm>
              <a:off x="2892759" y="1060081"/>
              <a:ext cx="828290" cy="48769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300218">
                <a:defRPr sz="2400">
                  <a:solidFill>
                    <a:srgbClr val="9BBB5C"/>
                  </a:solidFill>
                </a:defRPr>
              </a:p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0" advTm="3000" p14:dur="1000">
        <p:dissolv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Class="entr" nodeType="afterEffect" presetSubtype="8" presetID="2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2" dur="500"/>
                                        <p:tgtEl>
                                          <p:spTgt spid="9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Class="entr" nodeType="afterEffect" presetSubtype="16" presetID="23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Class="entr" nodeType="afterEffect" presetSubtype="16" presetID="23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9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948" grpId="2"/>
      <p:bldP build="whole" bldLvl="1" animBg="1" rev="0" advAuto="0" spid="949" grpId="3"/>
      <p:bldP build="whole" bldLvl="1" animBg="1" rev="0" advAuto="0" spid="947" grpId="1"/>
      <p:bldP build="whole" bldLvl="1" animBg="1" rev="0" advAuto="0" spid="952" grpId="4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4" name="image2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19964" y="1228201"/>
            <a:ext cx="7479045" cy="7318083"/>
          </a:xfrm>
          <a:prstGeom prst="rect">
            <a:avLst/>
          </a:prstGeom>
          <a:ln w="12700">
            <a:miter lim="400000"/>
          </a:ln>
        </p:spPr>
      </p:pic>
      <p:sp>
        <p:nvSpPr>
          <p:cNvPr id="955" name="Shape 955"/>
          <p:cNvSpPr/>
          <p:nvPr/>
        </p:nvSpPr>
        <p:spPr>
          <a:xfrm>
            <a:off x="-8497" y="3055908"/>
            <a:ext cx="4373899" cy="3352804"/>
          </a:xfrm>
          <a:prstGeom prst="rect">
            <a:avLst/>
          </a:prstGeom>
          <a:solidFill>
            <a:srgbClr val="1EA185">
              <a:alpha val="68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300218"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956" name="Shape 956"/>
          <p:cNvSpPr/>
          <p:nvPr/>
        </p:nvSpPr>
        <p:spPr>
          <a:xfrm>
            <a:off x="4365399" y="3055908"/>
            <a:ext cx="245917" cy="3352804"/>
          </a:xfrm>
          <a:prstGeom prst="rect">
            <a:avLst/>
          </a:prstGeom>
          <a:solidFill>
            <a:srgbClr val="0F5143">
              <a:alpha val="61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300218"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957" name="Shape 957"/>
          <p:cNvSpPr/>
          <p:nvPr/>
        </p:nvSpPr>
        <p:spPr>
          <a:xfrm>
            <a:off x="2031412" y="3743581"/>
            <a:ext cx="609964" cy="6684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0264" y="0"/>
                </a:moveTo>
                <a:cubicBezTo>
                  <a:pt x="20631" y="0"/>
                  <a:pt x="20947" y="158"/>
                  <a:pt x="21209" y="475"/>
                </a:cubicBezTo>
                <a:cubicBezTo>
                  <a:pt x="21471" y="796"/>
                  <a:pt x="21600" y="1175"/>
                  <a:pt x="21600" y="1615"/>
                </a:cubicBezTo>
                <a:lnTo>
                  <a:pt x="21600" y="19985"/>
                </a:lnTo>
                <a:cubicBezTo>
                  <a:pt x="21600" y="20420"/>
                  <a:pt x="21471" y="20804"/>
                  <a:pt x="21209" y="21122"/>
                </a:cubicBezTo>
                <a:cubicBezTo>
                  <a:pt x="20947" y="21442"/>
                  <a:pt x="20631" y="21600"/>
                  <a:pt x="20264" y="21600"/>
                </a:cubicBezTo>
                <a:lnTo>
                  <a:pt x="1370" y="21600"/>
                </a:lnTo>
                <a:cubicBezTo>
                  <a:pt x="1003" y="21600"/>
                  <a:pt x="683" y="21442"/>
                  <a:pt x="411" y="21122"/>
                </a:cubicBezTo>
                <a:cubicBezTo>
                  <a:pt x="137" y="20804"/>
                  <a:pt x="0" y="20423"/>
                  <a:pt x="0" y="19985"/>
                </a:cubicBezTo>
                <a:lnTo>
                  <a:pt x="0" y="1615"/>
                </a:lnTo>
                <a:cubicBezTo>
                  <a:pt x="0" y="1175"/>
                  <a:pt x="137" y="796"/>
                  <a:pt x="411" y="475"/>
                </a:cubicBezTo>
                <a:cubicBezTo>
                  <a:pt x="683" y="158"/>
                  <a:pt x="1003" y="0"/>
                  <a:pt x="1370" y="0"/>
                </a:cubicBezTo>
                <a:lnTo>
                  <a:pt x="20264" y="0"/>
                </a:lnTo>
                <a:close/>
                <a:moveTo>
                  <a:pt x="19806" y="2162"/>
                </a:moveTo>
                <a:lnTo>
                  <a:pt x="1804" y="2162"/>
                </a:lnTo>
                <a:lnTo>
                  <a:pt x="1804" y="19433"/>
                </a:lnTo>
                <a:lnTo>
                  <a:pt x="19806" y="19433"/>
                </a:lnTo>
                <a:lnTo>
                  <a:pt x="19806" y="2162"/>
                </a:lnTo>
                <a:close/>
                <a:moveTo>
                  <a:pt x="5978" y="17887"/>
                </a:moveTo>
                <a:lnTo>
                  <a:pt x="3598" y="17887"/>
                </a:lnTo>
                <a:lnTo>
                  <a:pt x="3598" y="12785"/>
                </a:lnTo>
                <a:lnTo>
                  <a:pt x="5978" y="12785"/>
                </a:lnTo>
                <a:lnTo>
                  <a:pt x="5978" y="17887"/>
                </a:lnTo>
                <a:close/>
                <a:moveTo>
                  <a:pt x="9961" y="17887"/>
                </a:moveTo>
                <a:lnTo>
                  <a:pt x="7606" y="17887"/>
                </a:lnTo>
                <a:lnTo>
                  <a:pt x="7606" y="6973"/>
                </a:lnTo>
                <a:lnTo>
                  <a:pt x="9961" y="6973"/>
                </a:lnTo>
                <a:lnTo>
                  <a:pt x="9961" y="17887"/>
                </a:lnTo>
                <a:close/>
                <a:moveTo>
                  <a:pt x="14019" y="17887"/>
                </a:moveTo>
                <a:lnTo>
                  <a:pt x="11639" y="17887"/>
                </a:lnTo>
                <a:lnTo>
                  <a:pt x="11639" y="9561"/>
                </a:lnTo>
                <a:lnTo>
                  <a:pt x="14019" y="9561"/>
                </a:lnTo>
                <a:lnTo>
                  <a:pt x="14019" y="17887"/>
                </a:lnTo>
                <a:close/>
                <a:moveTo>
                  <a:pt x="18002" y="17887"/>
                </a:moveTo>
                <a:lnTo>
                  <a:pt x="15622" y="17887"/>
                </a:lnTo>
                <a:lnTo>
                  <a:pt x="15622" y="4920"/>
                </a:lnTo>
                <a:lnTo>
                  <a:pt x="18002" y="4920"/>
                </a:lnTo>
                <a:lnTo>
                  <a:pt x="18002" y="17887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l" defTabSz="650093">
              <a:defRPr sz="4000">
                <a:solidFill>
                  <a:srgbClr val="44CEB9"/>
                </a:solidFill>
                <a:effectLst>
                  <a:outerShdw sx="100000" sy="100000" kx="0" ky="0" algn="b" rotWithShape="0" blurRad="38100" dist="38100" dir="2700000">
                    <a:srgbClr val="000000"/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grpSp>
        <p:nvGrpSpPr>
          <p:cNvPr id="960" name="Group 960"/>
          <p:cNvGrpSpPr/>
          <p:nvPr/>
        </p:nvGrpSpPr>
        <p:grpSpPr>
          <a:xfrm>
            <a:off x="-955933" y="4355269"/>
            <a:ext cx="6591846" cy="1108850"/>
            <a:chOff x="-1" y="0"/>
            <a:chExt cx="6591844" cy="1108849"/>
          </a:xfrm>
        </p:grpSpPr>
        <p:sp>
          <p:nvSpPr>
            <p:cNvPr id="958" name="Shape 958"/>
            <p:cNvSpPr/>
            <p:nvPr/>
          </p:nvSpPr>
          <p:spPr>
            <a:xfrm>
              <a:off x="-2" y="0"/>
              <a:ext cx="6591846" cy="5567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4383" tIns="24383" rIns="24383" bIns="24383" numCol="1" anchor="t">
              <a:spAutoFit/>
            </a:bodyPr>
            <a:lstStyle>
              <a:lvl1pPr defTabSz="1300218">
                <a:defRPr b="1" sz="3300">
                  <a:solidFill>
                    <a:srgbClr val="FFFFFF"/>
                  </a:solidFill>
                </a:defRPr>
              </a:lvl1pPr>
            </a:lstStyle>
            <a:p>
              <a:pPr/>
              <a:r>
                <a:t>season &amp; language</a:t>
              </a:r>
            </a:p>
          </p:txBody>
        </p:sp>
        <p:sp>
          <p:nvSpPr>
            <p:cNvPr id="959" name="Shape 959"/>
            <p:cNvSpPr/>
            <p:nvPr/>
          </p:nvSpPr>
          <p:spPr>
            <a:xfrm>
              <a:off x="2892759" y="1060081"/>
              <a:ext cx="828290" cy="48769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300218">
                <a:defRPr sz="2400">
                  <a:solidFill>
                    <a:srgbClr val="9BBB5C"/>
                  </a:solidFill>
                </a:defRPr>
              </a:p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0" advTm="3000" p14:dur="1000">
        <p:dissolv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Class="entr" nodeType="afterEffect" presetSubtype="8" presetID="2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2" dur="500"/>
                                        <p:tgtEl>
                                          <p:spTgt spid="9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Class="entr" nodeType="afterEffect" presetSubtype="16" presetID="23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Class="entr" nodeType="afterEffect" presetSubtype="16" presetID="23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9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956" grpId="2"/>
      <p:bldP build="whole" bldLvl="1" animBg="1" rev="0" advAuto="0" spid="957" grpId="3"/>
      <p:bldP build="whole" bldLvl="1" animBg="1" rev="0" advAuto="0" spid="955" grpId="1"/>
      <p:bldP build="whole" bldLvl="1" animBg="1" rev="0" advAuto="0" spid="960" grpId="4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2" name="image2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31064" y="1217811"/>
            <a:ext cx="7479045" cy="7318080"/>
          </a:xfrm>
          <a:prstGeom prst="rect">
            <a:avLst/>
          </a:prstGeom>
          <a:ln w="12700">
            <a:miter lim="400000"/>
          </a:ln>
        </p:spPr>
      </p:pic>
      <p:sp>
        <p:nvSpPr>
          <p:cNvPr id="963" name="Shape 963"/>
          <p:cNvSpPr/>
          <p:nvPr/>
        </p:nvSpPr>
        <p:spPr>
          <a:xfrm>
            <a:off x="-8497" y="3055908"/>
            <a:ext cx="4373899" cy="3352804"/>
          </a:xfrm>
          <a:prstGeom prst="rect">
            <a:avLst/>
          </a:prstGeom>
          <a:solidFill>
            <a:srgbClr val="1EA185">
              <a:alpha val="68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300218"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964" name="Shape 964"/>
          <p:cNvSpPr/>
          <p:nvPr/>
        </p:nvSpPr>
        <p:spPr>
          <a:xfrm>
            <a:off x="4365399" y="3055908"/>
            <a:ext cx="245917" cy="3352804"/>
          </a:xfrm>
          <a:prstGeom prst="rect">
            <a:avLst/>
          </a:prstGeom>
          <a:solidFill>
            <a:srgbClr val="0F5143">
              <a:alpha val="61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300218"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965" name="Shape 965"/>
          <p:cNvSpPr/>
          <p:nvPr/>
        </p:nvSpPr>
        <p:spPr>
          <a:xfrm>
            <a:off x="2031412" y="3743581"/>
            <a:ext cx="609964" cy="6684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0264" y="0"/>
                </a:moveTo>
                <a:cubicBezTo>
                  <a:pt x="20631" y="0"/>
                  <a:pt x="20947" y="158"/>
                  <a:pt x="21209" y="475"/>
                </a:cubicBezTo>
                <a:cubicBezTo>
                  <a:pt x="21471" y="796"/>
                  <a:pt x="21600" y="1175"/>
                  <a:pt x="21600" y="1615"/>
                </a:cubicBezTo>
                <a:lnTo>
                  <a:pt x="21600" y="19985"/>
                </a:lnTo>
                <a:cubicBezTo>
                  <a:pt x="21600" y="20420"/>
                  <a:pt x="21471" y="20804"/>
                  <a:pt x="21209" y="21122"/>
                </a:cubicBezTo>
                <a:cubicBezTo>
                  <a:pt x="20947" y="21442"/>
                  <a:pt x="20631" y="21600"/>
                  <a:pt x="20264" y="21600"/>
                </a:cubicBezTo>
                <a:lnTo>
                  <a:pt x="1370" y="21600"/>
                </a:lnTo>
                <a:cubicBezTo>
                  <a:pt x="1003" y="21600"/>
                  <a:pt x="683" y="21442"/>
                  <a:pt x="411" y="21122"/>
                </a:cubicBezTo>
                <a:cubicBezTo>
                  <a:pt x="137" y="20804"/>
                  <a:pt x="0" y="20423"/>
                  <a:pt x="0" y="19985"/>
                </a:cubicBezTo>
                <a:lnTo>
                  <a:pt x="0" y="1615"/>
                </a:lnTo>
                <a:cubicBezTo>
                  <a:pt x="0" y="1175"/>
                  <a:pt x="137" y="796"/>
                  <a:pt x="411" y="475"/>
                </a:cubicBezTo>
                <a:cubicBezTo>
                  <a:pt x="683" y="158"/>
                  <a:pt x="1003" y="0"/>
                  <a:pt x="1370" y="0"/>
                </a:cubicBezTo>
                <a:lnTo>
                  <a:pt x="20264" y="0"/>
                </a:lnTo>
                <a:close/>
                <a:moveTo>
                  <a:pt x="19806" y="2162"/>
                </a:moveTo>
                <a:lnTo>
                  <a:pt x="1804" y="2162"/>
                </a:lnTo>
                <a:lnTo>
                  <a:pt x="1804" y="19433"/>
                </a:lnTo>
                <a:lnTo>
                  <a:pt x="19806" y="19433"/>
                </a:lnTo>
                <a:lnTo>
                  <a:pt x="19806" y="2162"/>
                </a:lnTo>
                <a:close/>
                <a:moveTo>
                  <a:pt x="5978" y="17887"/>
                </a:moveTo>
                <a:lnTo>
                  <a:pt x="3598" y="17887"/>
                </a:lnTo>
                <a:lnTo>
                  <a:pt x="3598" y="12785"/>
                </a:lnTo>
                <a:lnTo>
                  <a:pt x="5978" y="12785"/>
                </a:lnTo>
                <a:lnTo>
                  <a:pt x="5978" y="17887"/>
                </a:lnTo>
                <a:close/>
                <a:moveTo>
                  <a:pt x="9961" y="17887"/>
                </a:moveTo>
                <a:lnTo>
                  <a:pt x="7606" y="17887"/>
                </a:lnTo>
                <a:lnTo>
                  <a:pt x="7606" y="6973"/>
                </a:lnTo>
                <a:lnTo>
                  <a:pt x="9961" y="6973"/>
                </a:lnTo>
                <a:lnTo>
                  <a:pt x="9961" y="17887"/>
                </a:lnTo>
                <a:close/>
                <a:moveTo>
                  <a:pt x="14019" y="17887"/>
                </a:moveTo>
                <a:lnTo>
                  <a:pt x="11639" y="17887"/>
                </a:lnTo>
                <a:lnTo>
                  <a:pt x="11639" y="9561"/>
                </a:lnTo>
                <a:lnTo>
                  <a:pt x="14019" y="9561"/>
                </a:lnTo>
                <a:lnTo>
                  <a:pt x="14019" y="17887"/>
                </a:lnTo>
                <a:close/>
                <a:moveTo>
                  <a:pt x="18002" y="17887"/>
                </a:moveTo>
                <a:lnTo>
                  <a:pt x="15622" y="17887"/>
                </a:lnTo>
                <a:lnTo>
                  <a:pt x="15622" y="4920"/>
                </a:lnTo>
                <a:lnTo>
                  <a:pt x="18002" y="4920"/>
                </a:lnTo>
                <a:lnTo>
                  <a:pt x="18002" y="17887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l" defTabSz="650093">
              <a:defRPr sz="4000">
                <a:solidFill>
                  <a:srgbClr val="44CEB9"/>
                </a:solidFill>
                <a:effectLst>
                  <a:outerShdw sx="100000" sy="100000" kx="0" ky="0" algn="b" rotWithShape="0" blurRad="38100" dist="38100" dir="2700000">
                    <a:srgbClr val="000000"/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grpSp>
        <p:nvGrpSpPr>
          <p:cNvPr id="968" name="Group 968"/>
          <p:cNvGrpSpPr/>
          <p:nvPr/>
        </p:nvGrpSpPr>
        <p:grpSpPr>
          <a:xfrm>
            <a:off x="-959530" y="4418768"/>
            <a:ext cx="6591846" cy="1108851"/>
            <a:chOff x="-1" y="-1"/>
            <a:chExt cx="6591844" cy="1108850"/>
          </a:xfrm>
        </p:grpSpPr>
        <p:sp>
          <p:nvSpPr>
            <p:cNvPr id="966" name="Shape 966"/>
            <p:cNvSpPr/>
            <p:nvPr/>
          </p:nvSpPr>
          <p:spPr>
            <a:xfrm>
              <a:off x="-2" y="-2"/>
              <a:ext cx="6591846" cy="4043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4383" tIns="24383" rIns="24383" bIns="24383" numCol="1" anchor="t">
              <a:spAutoFit/>
            </a:bodyPr>
            <a:lstStyle>
              <a:lvl1pPr defTabSz="1300218">
                <a:defRPr b="1" sz="2300">
                  <a:solidFill>
                    <a:srgbClr val="FFFFFF"/>
                  </a:solidFill>
                </a:defRPr>
              </a:lvl1pPr>
            </a:lstStyle>
            <a:p>
              <a:pPr/>
              <a:r>
                <a:t>purpose &amp; language</a:t>
              </a:r>
            </a:p>
          </p:txBody>
        </p:sp>
        <p:sp>
          <p:nvSpPr>
            <p:cNvPr id="967" name="Shape 967"/>
            <p:cNvSpPr/>
            <p:nvPr/>
          </p:nvSpPr>
          <p:spPr>
            <a:xfrm>
              <a:off x="2892759" y="1060081"/>
              <a:ext cx="828290" cy="48769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300218">
                <a:defRPr sz="2400">
                  <a:solidFill>
                    <a:srgbClr val="9BBB5C"/>
                  </a:solidFill>
                </a:defRPr>
              </a:p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0" advTm="3000" p14:dur="1000">
        <p:dissolv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Class="entr" nodeType="afterEffect" presetSubtype="8" presetID="2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2" dur="500"/>
                                        <p:tgtEl>
                                          <p:spTgt spid="9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Class="entr" nodeType="afterEffect" presetSubtype="16" presetID="23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Class="entr" nodeType="afterEffect" presetSubtype="16" presetID="23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9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963" grpId="1"/>
      <p:bldP build="whole" bldLvl="1" animBg="1" rev="0" advAuto="0" spid="968" grpId="4"/>
      <p:bldP build="whole" bldLvl="1" animBg="1" rev="0" advAuto="0" spid="965" grpId="3"/>
      <p:bldP build="whole" bldLvl="1" animBg="1" rev="0" advAuto="0" spid="964" grpId="2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0" name="image2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84219" y="1207419"/>
            <a:ext cx="8550535" cy="7338864"/>
          </a:xfrm>
          <a:prstGeom prst="rect">
            <a:avLst/>
          </a:prstGeom>
          <a:ln w="12700">
            <a:miter lim="400000"/>
          </a:ln>
        </p:spPr>
      </p:pic>
      <p:sp>
        <p:nvSpPr>
          <p:cNvPr id="971" name="Shape 971"/>
          <p:cNvSpPr/>
          <p:nvPr/>
        </p:nvSpPr>
        <p:spPr>
          <a:xfrm>
            <a:off x="-8497" y="3055908"/>
            <a:ext cx="4373899" cy="3352804"/>
          </a:xfrm>
          <a:prstGeom prst="rect">
            <a:avLst/>
          </a:prstGeom>
          <a:solidFill>
            <a:srgbClr val="1EA185">
              <a:alpha val="68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300218"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972" name="Shape 972"/>
          <p:cNvSpPr/>
          <p:nvPr/>
        </p:nvSpPr>
        <p:spPr>
          <a:xfrm>
            <a:off x="4365399" y="3055908"/>
            <a:ext cx="245917" cy="3352804"/>
          </a:xfrm>
          <a:prstGeom prst="rect">
            <a:avLst/>
          </a:prstGeom>
          <a:solidFill>
            <a:srgbClr val="0F5143">
              <a:alpha val="61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300218"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973" name="Shape 973"/>
          <p:cNvSpPr/>
          <p:nvPr/>
        </p:nvSpPr>
        <p:spPr>
          <a:xfrm>
            <a:off x="2031412" y="3743581"/>
            <a:ext cx="609964" cy="6684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0264" y="0"/>
                </a:moveTo>
                <a:cubicBezTo>
                  <a:pt x="20631" y="0"/>
                  <a:pt x="20947" y="158"/>
                  <a:pt x="21209" y="475"/>
                </a:cubicBezTo>
                <a:cubicBezTo>
                  <a:pt x="21471" y="796"/>
                  <a:pt x="21600" y="1175"/>
                  <a:pt x="21600" y="1615"/>
                </a:cubicBezTo>
                <a:lnTo>
                  <a:pt x="21600" y="19985"/>
                </a:lnTo>
                <a:cubicBezTo>
                  <a:pt x="21600" y="20420"/>
                  <a:pt x="21471" y="20804"/>
                  <a:pt x="21209" y="21122"/>
                </a:cubicBezTo>
                <a:cubicBezTo>
                  <a:pt x="20947" y="21442"/>
                  <a:pt x="20631" y="21600"/>
                  <a:pt x="20264" y="21600"/>
                </a:cubicBezTo>
                <a:lnTo>
                  <a:pt x="1370" y="21600"/>
                </a:lnTo>
                <a:cubicBezTo>
                  <a:pt x="1003" y="21600"/>
                  <a:pt x="683" y="21442"/>
                  <a:pt x="411" y="21122"/>
                </a:cubicBezTo>
                <a:cubicBezTo>
                  <a:pt x="137" y="20804"/>
                  <a:pt x="0" y="20423"/>
                  <a:pt x="0" y="19985"/>
                </a:cubicBezTo>
                <a:lnTo>
                  <a:pt x="0" y="1615"/>
                </a:lnTo>
                <a:cubicBezTo>
                  <a:pt x="0" y="1175"/>
                  <a:pt x="137" y="796"/>
                  <a:pt x="411" y="475"/>
                </a:cubicBezTo>
                <a:cubicBezTo>
                  <a:pt x="683" y="158"/>
                  <a:pt x="1003" y="0"/>
                  <a:pt x="1370" y="0"/>
                </a:cubicBezTo>
                <a:lnTo>
                  <a:pt x="20264" y="0"/>
                </a:lnTo>
                <a:close/>
                <a:moveTo>
                  <a:pt x="19806" y="2162"/>
                </a:moveTo>
                <a:lnTo>
                  <a:pt x="1804" y="2162"/>
                </a:lnTo>
                <a:lnTo>
                  <a:pt x="1804" y="19433"/>
                </a:lnTo>
                <a:lnTo>
                  <a:pt x="19806" y="19433"/>
                </a:lnTo>
                <a:lnTo>
                  <a:pt x="19806" y="2162"/>
                </a:lnTo>
                <a:close/>
                <a:moveTo>
                  <a:pt x="5978" y="17887"/>
                </a:moveTo>
                <a:lnTo>
                  <a:pt x="3598" y="17887"/>
                </a:lnTo>
                <a:lnTo>
                  <a:pt x="3598" y="12785"/>
                </a:lnTo>
                <a:lnTo>
                  <a:pt x="5978" y="12785"/>
                </a:lnTo>
                <a:lnTo>
                  <a:pt x="5978" y="17887"/>
                </a:lnTo>
                <a:close/>
                <a:moveTo>
                  <a:pt x="9961" y="17887"/>
                </a:moveTo>
                <a:lnTo>
                  <a:pt x="7606" y="17887"/>
                </a:lnTo>
                <a:lnTo>
                  <a:pt x="7606" y="6973"/>
                </a:lnTo>
                <a:lnTo>
                  <a:pt x="9961" y="6973"/>
                </a:lnTo>
                <a:lnTo>
                  <a:pt x="9961" y="17887"/>
                </a:lnTo>
                <a:close/>
                <a:moveTo>
                  <a:pt x="14019" y="17887"/>
                </a:moveTo>
                <a:lnTo>
                  <a:pt x="11639" y="17887"/>
                </a:lnTo>
                <a:lnTo>
                  <a:pt x="11639" y="9561"/>
                </a:lnTo>
                <a:lnTo>
                  <a:pt x="14019" y="9561"/>
                </a:lnTo>
                <a:lnTo>
                  <a:pt x="14019" y="17887"/>
                </a:lnTo>
                <a:close/>
                <a:moveTo>
                  <a:pt x="18002" y="17887"/>
                </a:moveTo>
                <a:lnTo>
                  <a:pt x="15622" y="17887"/>
                </a:lnTo>
                <a:lnTo>
                  <a:pt x="15622" y="4920"/>
                </a:lnTo>
                <a:lnTo>
                  <a:pt x="18002" y="4920"/>
                </a:lnTo>
                <a:lnTo>
                  <a:pt x="18002" y="17887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l" defTabSz="650093">
              <a:defRPr sz="4000">
                <a:solidFill>
                  <a:srgbClr val="44CEB9"/>
                </a:solidFill>
                <a:effectLst>
                  <a:outerShdw sx="100000" sy="100000" kx="0" ky="0" algn="b" rotWithShape="0" blurRad="38100" dist="38100" dir="2700000">
                    <a:srgbClr val="000000"/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grpSp>
        <p:nvGrpSpPr>
          <p:cNvPr id="976" name="Group 976"/>
          <p:cNvGrpSpPr/>
          <p:nvPr/>
        </p:nvGrpSpPr>
        <p:grpSpPr>
          <a:xfrm>
            <a:off x="-955933" y="4355269"/>
            <a:ext cx="6591846" cy="1108850"/>
            <a:chOff x="-1" y="0"/>
            <a:chExt cx="6591844" cy="1108849"/>
          </a:xfrm>
        </p:grpSpPr>
        <p:sp>
          <p:nvSpPr>
            <p:cNvPr id="974" name="Shape 974"/>
            <p:cNvSpPr/>
            <p:nvPr/>
          </p:nvSpPr>
          <p:spPr>
            <a:xfrm>
              <a:off x="-2" y="0"/>
              <a:ext cx="6591846" cy="7599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4383" tIns="24383" rIns="24383" bIns="24383" numCol="1" anchor="t">
              <a:spAutoFit/>
            </a:bodyPr>
            <a:lstStyle/>
            <a:p>
              <a:pPr defTabSz="1300218">
                <a:defRPr sz="2300">
                  <a:solidFill>
                    <a:srgbClr val="FFFFFF"/>
                  </a:solidFill>
                </a:defRPr>
              </a:pPr>
              <a:r>
                <a:t>price </a:t>
              </a:r>
              <a:r>
                <a:rPr b="1"/>
                <a:t>w/ other </a:t>
              </a:r>
              <a:endParaRPr b="1"/>
            </a:p>
            <a:p>
              <a:pPr defTabSz="1300218">
                <a:defRPr b="1" sz="2300">
                  <a:solidFill>
                    <a:srgbClr val="FFFFFF"/>
                  </a:solidFill>
                </a:defRPr>
              </a:pPr>
              <a:r>
                <a:t>continuous variable</a:t>
              </a:r>
            </a:p>
          </p:txBody>
        </p:sp>
        <p:sp>
          <p:nvSpPr>
            <p:cNvPr id="975" name="Shape 975"/>
            <p:cNvSpPr/>
            <p:nvPr/>
          </p:nvSpPr>
          <p:spPr>
            <a:xfrm>
              <a:off x="2892759" y="1060081"/>
              <a:ext cx="828290" cy="48769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300218">
                <a:defRPr sz="2400">
                  <a:solidFill>
                    <a:srgbClr val="9BBB5C"/>
                  </a:solidFill>
                </a:defRPr>
              </a:p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0" advTm="3000" p14:dur="1000">
        <p:dissolv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Class="entr" nodeType="afterEffect" presetSubtype="8" presetID="2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2" dur="500"/>
                                        <p:tgtEl>
                                          <p:spTgt spid="9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Class="entr" nodeType="afterEffect" presetSubtype="16" presetID="23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Class="entr" nodeType="afterEffect" presetSubtype="16" presetID="23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9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976" grpId="4"/>
      <p:bldP build="whole" bldLvl="1" animBg="1" rev="0" advAuto="0" spid="971" grpId="1"/>
      <p:bldP build="whole" bldLvl="1" animBg="1" rev="0" advAuto="0" spid="972" grpId="2"/>
      <p:bldP build="whole" bldLvl="1" animBg="1" rev="0" advAuto="0" spid="973" grpId="3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Shape 978"/>
          <p:cNvSpPr/>
          <p:nvPr/>
        </p:nvSpPr>
        <p:spPr>
          <a:xfrm>
            <a:off x="7308053" y="3812723"/>
            <a:ext cx="5362311" cy="14457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4385" tIns="24385" rIns="24385" bIns="24385">
            <a:spAutoFit/>
          </a:bodyPr>
          <a:lstStyle/>
          <a:p>
            <a:pPr defTabSz="1300218">
              <a:defRPr b="1" sz="460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defRPr>
            </a:pPr>
            <a:r>
              <a:t>Result of Forward</a:t>
            </a:r>
          </a:p>
          <a:p>
            <a:pPr defTabSz="1300218">
              <a:defRPr b="1" sz="460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defRPr>
            </a:pPr>
            <a:r>
              <a:t>Stepwise</a:t>
            </a:r>
          </a:p>
        </p:txBody>
      </p:sp>
      <p:graphicFrame>
        <p:nvGraphicFramePr>
          <p:cNvPr id="979" name="Table 979"/>
          <p:cNvGraphicFramePr/>
          <p:nvPr/>
        </p:nvGraphicFramePr>
        <p:xfrm>
          <a:off x="349250" y="5480050"/>
          <a:ext cx="8991600" cy="3886200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2463800"/>
                <a:gridCol w="2336800"/>
                <a:gridCol w="2400300"/>
                <a:gridCol w="1790700"/>
              </a:tblGrid>
              <a:tr h="431800">
                <a:tc>
                  <a:txBody>
                    <a:bodyPr/>
                    <a:lstStyle/>
                    <a:p>
                      <a:pPr algn="l" defTabSz="914400"/>
                      <a:r>
                        <a:rPr b="1"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Dep. Variable: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mean_score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b="1"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R-squared: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0.000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431800">
                <a:tc>
                  <a:txBody>
                    <a:bodyPr/>
                    <a:lstStyle/>
                    <a:p>
                      <a:pPr algn="l" defTabSz="914400"/>
                      <a:r>
                        <a:rPr b="1"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Model: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OLS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b="1"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Adj. R-squared: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0.000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431800">
                <a:tc>
                  <a:txBody>
                    <a:bodyPr/>
                    <a:lstStyle/>
                    <a:p>
                      <a:pPr algn="l" defTabSz="914400"/>
                      <a:r>
                        <a:rPr b="1"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Method: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Least Squares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b="1"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F-statistic: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nan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431800">
                <a:tc>
                  <a:txBody>
                    <a:bodyPr/>
                    <a:lstStyle/>
                    <a:p>
                      <a:pPr algn="l" defTabSz="914400"/>
                      <a:r>
                        <a:rPr b="1"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Date: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Tue, 16 Aug 2016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b="1"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Prob (F-statistic):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nan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431800">
                <a:tc>
                  <a:txBody>
                    <a:bodyPr/>
                    <a:lstStyle/>
                    <a:p>
                      <a:pPr algn="l" defTabSz="914400"/>
                      <a:r>
                        <a:rPr b="1"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Time: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22:55:45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b="1"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Log-Likelihood: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-13556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431800">
                <a:tc>
                  <a:txBody>
                    <a:bodyPr/>
                    <a:lstStyle/>
                    <a:p>
                      <a:pPr algn="l" defTabSz="914400"/>
                      <a:r>
                        <a:rPr b="1"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No. Observations: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9527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b="1"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AIC: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2.711E+04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431800">
                <a:tc>
                  <a:txBody>
                    <a:bodyPr/>
                    <a:lstStyle/>
                    <a:p>
                      <a:pPr algn="l" defTabSz="914400"/>
                      <a:r>
                        <a:rPr b="1"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Df Residuals: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9526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b="1"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BIC: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2.712E+04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431800">
                <a:tc>
                  <a:txBody>
                    <a:bodyPr/>
                    <a:lstStyle/>
                    <a:p>
                      <a:pPr algn="l" defTabSz="914400"/>
                      <a:r>
                        <a:rPr b="1"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Df Model: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431800">
                <a:tc>
                  <a:txBody>
                    <a:bodyPr/>
                    <a:lstStyle/>
                    <a:p>
                      <a:pPr algn="l" defTabSz="914400"/>
                      <a:r>
                        <a:rPr b="1"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Covariance Type: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nonrobust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graphicFrame>
        <p:nvGraphicFramePr>
          <p:cNvPr id="980" name="Table 980"/>
          <p:cNvGraphicFramePr/>
          <p:nvPr/>
        </p:nvGraphicFramePr>
        <p:xfrm>
          <a:off x="387350" y="3765550"/>
          <a:ext cx="6897886" cy="863600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1171339"/>
                <a:gridCol w="1015160"/>
                <a:gridCol w="1023837"/>
                <a:gridCol w="1084573"/>
                <a:gridCol w="954424"/>
                <a:gridCol w="1648550"/>
              </a:tblGrid>
              <a:tr h="431800">
                <a:tc>
                  <a:txBody>
                    <a:bodyPr/>
                    <a:lstStyle/>
                    <a:p>
                      <a:pPr defTabSz="914400">
                        <a:defRPr sz="2600"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b="1"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coef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b="1"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std err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b="1"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t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b="1"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P&gt;|t|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b="1"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[95.0% Conf. Int.]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431800">
                <a:tc>
                  <a:txBody>
                    <a:bodyPr/>
                    <a:lstStyle/>
                    <a:p>
                      <a:pPr algn="l" defTabSz="914400"/>
                      <a:r>
                        <a:rPr b="1"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Intercept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3.7263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0.010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362.261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0.000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3.706 3.746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graphicFrame>
        <p:nvGraphicFramePr>
          <p:cNvPr id="981" name="Table 981"/>
          <p:cNvGraphicFramePr/>
          <p:nvPr/>
        </p:nvGraphicFramePr>
        <p:xfrm>
          <a:off x="501650" y="946150"/>
          <a:ext cx="8128000" cy="1727200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2260600"/>
                <a:gridCol w="1689100"/>
                <a:gridCol w="2425700"/>
                <a:gridCol w="1752600"/>
              </a:tblGrid>
              <a:tr h="431800">
                <a:tc>
                  <a:txBody>
                    <a:bodyPr/>
                    <a:lstStyle/>
                    <a:p>
                      <a:pPr algn="l" defTabSz="914400"/>
                      <a:r>
                        <a:rPr b="1"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Omnibus: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1022.836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b="1"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Durbin-Watson: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1.220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431800">
                <a:tc>
                  <a:txBody>
                    <a:bodyPr/>
                    <a:lstStyle/>
                    <a:p>
                      <a:pPr algn="l" defTabSz="914400"/>
                      <a:r>
                        <a:rPr b="1"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Prob(Omnibus):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0.000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b="1"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Jarque-Bera (JB):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1378.557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431800">
                <a:tc>
                  <a:txBody>
                    <a:bodyPr/>
                    <a:lstStyle/>
                    <a:p>
                      <a:pPr algn="l" defTabSz="914400"/>
                      <a:r>
                        <a:rPr b="1"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Skew: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-0.901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b="1"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Prob(JB):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4.47E-300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431800">
                <a:tc>
                  <a:txBody>
                    <a:bodyPr/>
                    <a:lstStyle/>
                    <a:p>
                      <a:pPr algn="l" defTabSz="914400"/>
                      <a:r>
                        <a:rPr b="1"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Kurtosis: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3.472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b="1"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Cond. No.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1.00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4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978" grpId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Shape 983"/>
          <p:cNvSpPr/>
          <p:nvPr/>
        </p:nvSpPr>
        <p:spPr>
          <a:xfrm>
            <a:off x="7676353" y="3244618"/>
            <a:ext cx="5362311" cy="2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4385" tIns="24385" rIns="24385" bIns="24385">
            <a:spAutoFit/>
          </a:bodyPr>
          <a:lstStyle/>
          <a:p>
            <a:pPr defTabSz="1300218">
              <a:defRPr b="1" sz="460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defRPr>
            </a:pPr>
            <a:r>
              <a:t>Result of Backward</a:t>
            </a:r>
          </a:p>
          <a:p>
            <a:pPr defTabSz="1300218">
              <a:defRPr b="1" sz="460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defRPr>
            </a:pPr>
            <a:r>
              <a:t>Stepwise</a:t>
            </a:r>
          </a:p>
        </p:txBody>
      </p:sp>
      <p:graphicFrame>
        <p:nvGraphicFramePr>
          <p:cNvPr id="984" name="Table 984"/>
          <p:cNvGraphicFramePr/>
          <p:nvPr/>
        </p:nvGraphicFramePr>
        <p:xfrm>
          <a:off x="5340350" y="5997575"/>
          <a:ext cx="6910435" cy="3159720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1893537"/>
                <a:gridCol w="1795932"/>
                <a:gridCol w="1844735"/>
                <a:gridCol w="1376231"/>
              </a:tblGrid>
              <a:tr h="351080">
                <a:tc>
                  <a:txBody>
                    <a:bodyPr/>
                    <a:lstStyle/>
                    <a:p>
                      <a:pPr algn="l" defTabSz="914400"/>
                      <a:r>
                        <a:rPr b="1"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Dep. Variable: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mean_score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b="1"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R-squared: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0.152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351080">
                <a:tc>
                  <a:txBody>
                    <a:bodyPr/>
                    <a:lstStyle/>
                    <a:p>
                      <a:pPr algn="l" defTabSz="914400"/>
                      <a:r>
                        <a:rPr b="1"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Model: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OLS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b="1"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Adj. R-squared: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0.148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351080">
                <a:tc>
                  <a:txBody>
                    <a:bodyPr/>
                    <a:lstStyle/>
                    <a:p>
                      <a:pPr algn="l" defTabSz="914400"/>
                      <a:r>
                        <a:rPr b="1"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Method: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Least Squares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b="1"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F-statistic: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40.38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351080">
                <a:tc>
                  <a:txBody>
                    <a:bodyPr/>
                    <a:lstStyle/>
                    <a:p>
                      <a:pPr algn="l" defTabSz="914400"/>
                      <a:r>
                        <a:rPr b="1"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Date: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Tue, 16 Aug 2016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b="1"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Prob (F-statistic):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9.69E-301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351080">
                <a:tc>
                  <a:txBody>
                    <a:bodyPr/>
                    <a:lstStyle/>
                    <a:p>
                      <a:pPr algn="l" defTabSz="914400"/>
                      <a:r>
                        <a:rPr b="1"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Time: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22:25:56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b="1"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Log-Likelihood: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-12772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351080">
                <a:tc>
                  <a:txBody>
                    <a:bodyPr/>
                    <a:lstStyle/>
                    <a:p>
                      <a:pPr algn="l" defTabSz="914400"/>
                      <a:r>
                        <a:rPr b="1"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No. Observations: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9527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b="1"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AIC: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2.563E+04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351080">
                <a:tc>
                  <a:txBody>
                    <a:bodyPr/>
                    <a:lstStyle/>
                    <a:p>
                      <a:pPr algn="l" defTabSz="914400"/>
                      <a:r>
                        <a:rPr b="1"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Df Residuals: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9484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b="1"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BIC: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2.594E+04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351080">
                <a:tc>
                  <a:txBody>
                    <a:bodyPr/>
                    <a:lstStyle/>
                    <a:p>
                      <a:pPr algn="l" defTabSz="914400"/>
                      <a:r>
                        <a:rPr b="1"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Df Model: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42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351080">
                <a:tc>
                  <a:txBody>
                    <a:bodyPr/>
                    <a:lstStyle/>
                    <a:p>
                      <a:pPr algn="l" defTabSz="914400"/>
                      <a:r>
                        <a:rPr b="1"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Covariance Type: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nonrobust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graphicFrame>
        <p:nvGraphicFramePr>
          <p:cNvPr id="985" name="Table 985"/>
          <p:cNvGraphicFramePr/>
          <p:nvPr/>
        </p:nvGraphicFramePr>
        <p:xfrm>
          <a:off x="438150" y="2155550"/>
          <a:ext cx="3851024" cy="7311524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1323908"/>
                <a:gridCol w="463933"/>
                <a:gridCol w="490336"/>
                <a:gridCol w="441302"/>
                <a:gridCol w="414900"/>
                <a:gridCol w="716645"/>
              </a:tblGrid>
              <a:tr h="166171">
                <a:tc>
                  <a:txBody>
                    <a:bodyPr/>
                    <a:lstStyle/>
                    <a:p>
                      <a:pPr defTabSz="914400">
                        <a:defRPr sz="1000"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b="1"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coef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b="1"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std err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b="1"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t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b="1"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P&gt;|t|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b="1"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[95.0% Conf. Int.]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166171">
                <a:tc>
                  <a:txBody>
                    <a:bodyPr/>
                    <a:lstStyle/>
                    <a:p>
                      <a:pPr algn="l" defTabSz="914400"/>
                      <a:r>
                        <a:rPr b="1"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Intercept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5.0299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0.929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5.417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0.000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3.210 6.850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166171">
                <a:tc>
                  <a:txBody>
                    <a:bodyPr/>
                    <a:lstStyle/>
                    <a:p>
                      <a:pPr algn="l" defTabSz="914400"/>
                      <a:r>
                        <a:rPr b="1"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language[T.cs]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-0.9486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0.973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-0.975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0.330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-2.856 0.958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166171">
                <a:tc>
                  <a:txBody>
                    <a:bodyPr/>
                    <a:lstStyle/>
                    <a:p>
                      <a:pPr algn="l" defTabSz="914400"/>
                      <a:r>
                        <a:rPr b="1"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language[T.da]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-1.6327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0.931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-1.753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0.080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-3.458 0.192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166171">
                <a:tc>
                  <a:txBody>
                    <a:bodyPr/>
                    <a:lstStyle/>
                    <a:p>
                      <a:pPr algn="l" defTabSz="914400"/>
                      <a:r>
                        <a:rPr b="1"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language[T.de]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-1.6235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0.928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-1.749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0.080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-3.443 0.196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166171">
                <a:tc>
                  <a:txBody>
                    <a:bodyPr/>
                    <a:lstStyle/>
                    <a:p>
                      <a:pPr algn="l" defTabSz="914400"/>
                      <a:r>
                        <a:rPr b="1"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language[T.en]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-1.6138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0.928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-1.740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0.082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-3.432 0.205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166171">
                <a:tc>
                  <a:txBody>
                    <a:bodyPr/>
                    <a:lstStyle/>
                    <a:p>
                      <a:pPr algn="l" defTabSz="914400"/>
                      <a:r>
                        <a:rPr b="1"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language[T.es]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-1.8044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0.929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-1.942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0.052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-3.626 0.017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166171">
                <a:tc>
                  <a:txBody>
                    <a:bodyPr/>
                    <a:lstStyle/>
                    <a:p>
                      <a:pPr algn="l" defTabSz="914400"/>
                      <a:r>
                        <a:rPr b="1"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language[T.fi]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-1.6994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0.944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-1.800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0.072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-3.550 0.151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166171">
                <a:tc>
                  <a:txBody>
                    <a:bodyPr/>
                    <a:lstStyle/>
                    <a:p>
                      <a:pPr algn="l" defTabSz="914400"/>
                      <a:r>
                        <a:rPr b="1"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language[T.fr]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-1.7122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0.928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-1.845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0.065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-3.531 0.107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166171">
                <a:tc>
                  <a:txBody>
                    <a:bodyPr/>
                    <a:lstStyle/>
                    <a:p>
                      <a:pPr algn="l" defTabSz="914400"/>
                      <a:r>
                        <a:rPr b="1"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language[T.hu]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-0.6996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1.312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-0.533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0.594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-3.271 1.872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166171">
                <a:tc>
                  <a:txBody>
                    <a:bodyPr/>
                    <a:lstStyle/>
                    <a:p>
                      <a:pPr algn="l" defTabSz="914400"/>
                      <a:r>
                        <a:rPr b="1"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language[T.in]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-1.4044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0.952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-1.476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0.140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-3.270 0.461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166171">
                <a:tc>
                  <a:txBody>
                    <a:bodyPr/>
                    <a:lstStyle/>
                    <a:p>
                      <a:pPr algn="l" defTabSz="914400"/>
                      <a:r>
                        <a:rPr b="1"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language[T.it]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-1.7684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0.929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-1.903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0.057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-3.590 0.053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166171">
                <a:tc>
                  <a:txBody>
                    <a:bodyPr/>
                    <a:lstStyle/>
                    <a:p>
                      <a:pPr algn="l" defTabSz="914400"/>
                      <a:r>
                        <a:rPr b="1"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language[T.iw]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-1.6972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0.978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-1.736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0.083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-3.614 0.219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166171">
                <a:tc>
                  <a:txBody>
                    <a:bodyPr/>
                    <a:lstStyle/>
                    <a:p>
                      <a:pPr algn="l" defTabSz="914400"/>
                      <a:r>
                        <a:rPr b="1"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language[T.ja]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-1.6082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0.931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-1.727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0.084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-3.434 0.217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166171">
                <a:tc>
                  <a:txBody>
                    <a:bodyPr/>
                    <a:lstStyle/>
                    <a:p>
                      <a:pPr algn="l" defTabSz="914400"/>
                      <a:r>
                        <a:rPr b="1"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language[T.ko]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-2.0351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0.946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-2.151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0.031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-3.889 -0.181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166171">
                <a:tc>
                  <a:txBody>
                    <a:bodyPr/>
                    <a:lstStyle/>
                    <a:p>
                      <a:pPr algn="l" defTabSz="914400"/>
                      <a:r>
                        <a:rPr b="1"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language[T.nl]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-1.5191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0.931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-1.633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0.103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-3.343 0.305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166171">
                <a:tc>
                  <a:txBody>
                    <a:bodyPr/>
                    <a:lstStyle/>
                    <a:p>
                      <a:pPr algn="l" defTabSz="914400"/>
                      <a:r>
                        <a:rPr b="1"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language[T.no]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-1.3447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0.942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-1.428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0.153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-3.190 0.501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166171">
                <a:tc>
                  <a:txBody>
                    <a:bodyPr/>
                    <a:lstStyle/>
                    <a:p>
                      <a:pPr algn="l" defTabSz="914400"/>
                      <a:r>
                        <a:rPr b="1"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language[T.pl]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-1.5756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0.956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-1.648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0.099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-3.450 0.299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166171">
                <a:tc>
                  <a:txBody>
                    <a:bodyPr/>
                    <a:lstStyle/>
                    <a:p>
                      <a:pPr algn="l" defTabSz="914400"/>
                      <a:r>
                        <a:rPr b="1"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language[T.pt]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-1.2587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0.931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-1.352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0.177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-3.084 0.567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166171">
                <a:tc>
                  <a:txBody>
                    <a:bodyPr/>
                    <a:lstStyle/>
                    <a:p>
                      <a:pPr algn="l" defTabSz="914400"/>
                      <a:r>
                        <a:rPr b="1"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language[T.ru]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-1.2118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0.929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-1.305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0.192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-3.033 0.609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166171">
                <a:tc>
                  <a:txBody>
                    <a:bodyPr/>
                    <a:lstStyle/>
                    <a:p>
                      <a:pPr algn="l" defTabSz="914400"/>
                      <a:r>
                        <a:rPr b="1"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language[T.sv]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-1.5032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0.929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-1.617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0.106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-3.325 0.319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166171">
                <a:tc>
                  <a:txBody>
                    <a:bodyPr/>
                    <a:lstStyle/>
                    <a:p>
                      <a:pPr algn="l" defTabSz="914400"/>
                      <a:r>
                        <a:rPr b="1"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language[T.th]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-1.5033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0.929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-1.619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0.106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-3.324 0.317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166171">
                <a:tc>
                  <a:txBody>
                    <a:bodyPr/>
                    <a:lstStyle/>
                    <a:p>
                      <a:pPr algn="l" defTabSz="914400"/>
                      <a:r>
                        <a:rPr b="1"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language[T.tr]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-1.5911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1.312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-1.213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0.225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-4.163 0.981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166171">
                <a:tc>
                  <a:txBody>
                    <a:bodyPr/>
                    <a:lstStyle/>
                    <a:p>
                      <a:pPr algn="l" defTabSz="914400"/>
                      <a:r>
                        <a:rPr b="1"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language[T.vi]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-2.0408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1.312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-1.555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0.120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-4.613 0.531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166171">
                <a:tc>
                  <a:txBody>
                    <a:bodyPr/>
                    <a:lstStyle/>
                    <a:p>
                      <a:pPr algn="l" defTabSz="914400"/>
                      <a:r>
                        <a:rPr b="1"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language[T.zhCN]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-1.5202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0.928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-1.638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0.101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-3.339 0.299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166171">
                <a:tc>
                  <a:txBody>
                    <a:bodyPr/>
                    <a:lstStyle/>
                    <a:p>
                      <a:pPr algn="l" defTabSz="914400"/>
                      <a:r>
                        <a:rPr b="1"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language[T.zhTW]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-1.5088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0.929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-1.625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0.104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-3.329 0.312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166171">
                <a:tc>
                  <a:txBody>
                    <a:bodyPr/>
                    <a:lstStyle/>
                    <a:p>
                      <a:pPr algn="l" defTabSz="914400"/>
                      <a:r>
                        <a:rPr b="1"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season[T.SPRING]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-0.0732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0.027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-2.681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0.007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-0.127 -0.020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166171">
                <a:tc>
                  <a:txBody>
                    <a:bodyPr/>
                    <a:lstStyle/>
                    <a:p>
                      <a:pPr algn="l" defTabSz="914400"/>
                      <a:r>
                        <a:rPr b="1"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season[T.SUMMER]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-0.0074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0.028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-0.263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0.793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-0.063 0.048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166171">
                <a:tc>
                  <a:txBody>
                    <a:bodyPr/>
                    <a:lstStyle/>
                    <a:p>
                      <a:pPr algn="l" defTabSz="914400"/>
                      <a:r>
                        <a:rPr b="1"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season[T.WINTER]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-0.1910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0.027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-7.051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0.000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-0.244 -0.138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166171">
                <a:tc>
                  <a:txBody>
                    <a:bodyPr/>
                    <a:lstStyle/>
                    <a:p>
                      <a:pPr algn="l" defTabSz="914400"/>
                      <a:r>
                        <a:rPr b="1"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purpose[T.Couples]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-0.0330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0.051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-0.648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0.517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-0.133 0.067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166171">
                <a:tc>
                  <a:txBody>
                    <a:bodyPr/>
                    <a:lstStyle/>
                    <a:p>
                      <a:pPr algn="l" defTabSz="914400"/>
                      <a:r>
                        <a:rPr b="1"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purpose[T.Family]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-0.0515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0.051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-1.003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0.316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-0.152 0.049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166171">
                <a:tc>
                  <a:txBody>
                    <a:bodyPr/>
                    <a:lstStyle/>
                    <a:p>
                      <a:pPr algn="l" defTabSz="914400"/>
                      <a:r>
                        <a:rPr b="1"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purpose[T.Friends]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0.0078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0.051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0.152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0.879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-0.092 0.108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166171">
                <a:tc>
                  <a:txBody>
                    <a:bodyPr/>
                    <a:lstStyle/>
                    <a:p>
                      <a:pPr algn="l" defTabSz="914400"/>
                      <a:r>
                        <a:rPr b="1"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purpose[T.Solo]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0.0216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0.053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0.409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0.683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-0.082 0.125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166171">
                <a:tc>
                  <a:txBody>
                    <a:bodyPr/>
                    <a:lstStyle/>
                    <a:p>
                      <a:pPr algn="l" defTabSz="914400"/>
                      <a:r>
                        <a:rPr b="1"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fitness_center_with_gym__workout_room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-0.1491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0.029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-5.101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0.000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-0.206 -0.092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166171">
                <a:tc>
                  <a:txBody>
                    <a:bodyPr/>
                    <a:lstStyle/>
                    <a:p>
                      <a:pPr algn="l" defTabSz="914400"/>
                      <a:r>
                        <a:rPr b="1"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restaurant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-0.1383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0.036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-3.826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0.000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-0.209 -0.067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166171">
                <a:tc>
                  <a:txBody>
                    <a:bodyPr/>
                    <a:lstStyle/>
                    <a:p>
                      <a:pPr algn="l" defTabSz="914400"/>
                      <a:r>
                        <a:rPr b="1"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free_breakfast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0.2412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0.022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11.061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0.000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0.198 0.284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166171">
                <a:tc>
                  <a:txBody>
                    <a:bodyPr/>
                    <a:lstStyle/>
                    <a:p>
                      <a:pPr algn="l" defTabSz="914400"/>
                      <a:r>
                        <a:rPr b="1"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reviews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0.0003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2.39E-05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13.443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0.000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0.000 0.000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166171">
                <a:tc>
                  <a:txBody>
                    <a:bodyPr/>
                    <a:lstStyle/>
                    <a:p>
                      <a:pPr algn="l" defTabSz="914400"/>
                      <a:r>
                        <a:rPr b="1"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room_service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0.1036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0.024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4.287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0.000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0.056 0.151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166171">
                <a:tc>
                  <a:txBody>
                    <a:bodyPr/>
                    <a:lstStyle/>
                    <a:p>
                      <a:pPr algn="l" defTabSz="914400"/>
                      <a:r>
                        <a:rPr b="1"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mean_price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0.0013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0.000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10.241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0.000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0.001 0.002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166171">
                <a:tc>
                  <a:txBody>
                    <a:bodyPr/>
                    <a:lstStyle/>
                    <a:p>
                      <a:pPr algn="l" defTabSz="914400"/>
                      <a:r>
                        <a:rPr b="1"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barlounge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0.0694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0.023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3.066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0.002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0.025 0.114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166171">
                <a:tc>
                  <a:txBody>
                    <a:bodyPr/>
                    <a:lstStyle/>
                    <a:p>
                      <a:pPr algn="l" defTabSz="914400"/>
                      <a:r>
                        <a:rPr b="1"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free_internet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-0.1922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0.030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-6.453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0.000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-0.251 -0.134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166171">
                <a:tc>
                  <a:txBody>
                    <a:bodyPr/>
                    <a:lstStyle/>
                    <a:p>
                      <a:pPr algn="l" defTabSz="914400"/>
                      <a:r>
                        <a:rPr b="1"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spa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0.0419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0.029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1.443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0.149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-0.015 0.099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166171">
                <a:tc>
                  <a:txBody>
                    <a:bodyPr/>
                    <a:lstStyle/>
                    <a:p>
                      <a:pPr algn="l" defTabSz="914400"/>
                      <a:r>
                        <a:rPr b="1"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pool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-0.1502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0.029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-5.220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0.000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-0.207 -0.094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166171">
                <a:tc>
                  <a:txBody>
                    <a:bodyPr/>
                    <a:lstStyle/>
                    <a:p>
                      <a:pPr algn="l" defTabSz="914400"/>
                      <a:r>
                        <a:rPr b="1"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free_parking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0.3406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0.023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14.738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0.000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0.295 0.386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graphicFrame>
        <p:nvGraphicFramePr>
          <p:cNvPr id="986" name="Table 986"/>
          <p:cNvGraphicFramePr/>
          <p:nvPr/>
        </p:nvGraphicFramePr>
        <p:xfrm>
          <a:off x="346892" y="422275"/>
          <a:ext cx="7802513" cy="1505097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2197543"/>
                <a:gridCol w="1543218"/>
                <a:gridCol w="2358037"/>
                <a:gridCol w="1703713"/>
              </a:tblGrid>
              <a:tr h="376274">
                <a:tc>
                  <a:txBody>
                    <a:bodyPr/>
                    <a:lstStyle/>
                    <a:p>
                      <a:pPr algn="l" defTabSz="914400"/>
                      <a:r>
                        <a:rPr b="1"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Omnibus: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843.893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b="1"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Durbin-Watson: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1.393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376274">
                <a:tc>
                  <a:txBody>
                    <a:bodyPr/>
                    <a:lstStyle/>
                    <a:p>
                      <a:pPr algn="l" defTabSz="914400"/>
                      <a:r>
                        <a:rPr b="1"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Prob(Omnibus):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0.000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b="1"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Jarque-Bera (JB):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1124.813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376274">
                <a:tc>
                  <a:txBody>
                    <a:bodyPr/>
                    <a:lstStyle/>
                    <a:p>
                      <a:pPr algn="l" defTabSz="914400"/>
                      <a:r>
                        <a:rPr b="1"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Skew: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-0.750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b="1"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Prob(JB):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5.62E-245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376274">
                <a:tc>
                  <a:txBody>
                    <a:bodyPr/>
                    <a:lstStyle/>
                    <a:p>
                      <a:pPr algn="l" defTabSz="914400"/>
                      <a:r>
                        <a:rPr b="1"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Kurtosis: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3.763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b="1"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Cond. No.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3.50E+05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4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983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9157" y="1290951"/>
            <a:ext cx="12142455" cy="661492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0" advTm="3000" p14:dur="1200">
        <p14:prism dir="l" isContent="0" isInverted="1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/>
          <p:nvPr/>
        </p:nvSpPr>
        <p:spPr>
          <a:xfrm>
            <a:off x="12319812" y="395182"/>
            <a:ext cx="414045" cy="414045"/>
          </a:xfrm>
          <a:prstGeom prst="ellipse">
            <a:avLst/>
          </a:prstGeom>
          <a:ln w="3175">
            <a:solidFill>
              <a:srgbClr val="FFFFFF"/>
            </a:solidFill>
            <a:miter/>
          </a:ln>
        </p:spPr>
        <p:txBody>
          <a:bodyPr lIns="50800" tIns="50800" rIns="50800" bIns="50800" anchor="ctr"/>
          <a:lstStyle/>
          <a:p>
            <a:pPr defTabSz="1300218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192" name="Shape 192"/>
          <p:cNvSpPr/>
          <p:nvPr/>
        </p:nvSpPr>
        <p:spPr>
          <a:xfrm>
            <a:off x="12369917" y="418962"/>
            <a:ext cx="308008" cy="313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8770" tIns="48770" rIns="48770" bIns="48770">
            <a:spAutoFit/>
          </a:bodyPr>
          <a:lstStyle>
            <a:lvl1pPr defTabSz="1300218">
              <a:defRPr b="1" sz="140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pPr/>
            <a:r>
              <a:t>95</a:t>
            </a:r>
          </a:p>
        </p:txBody>
      </p:sp>
      <p:pic>
        <p:nvPicPr>
          <p:cNvPr id="193" name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0341" y="409022"/>
            <a:ext cx="12104118" cy="832595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0" advTm="3000" p14:dur="1200">
        <p14:prism dir="l" isContent="0" isInverted="1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4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Class="entr" nodeType="afterEffect" presetSubtype="4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92" grpId="2"/>
      <p:bldP build="whole" bldLvl="1" animBg="1" rev="0" advAuto="0" spid="191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/>
          <p:nvPr/>
        </p:nvSpPr>
        <p:spPr>
          <a:xfrm flipV="1">
            <a:off x="3998962" y="5753480"/>
            <a:ext cx="3" cy="849020"/>
          </a:xfrm>
          <a:prstGeom prst="line">
            <a:avLst/>
          </a:prstGeom>
          <a:solidFill>
            <a:srgbClr val="FFFFFF"/>
          </a:solidFill>
          <a:ln w="3175">
            <a:solidFill>
              <a:srgbClr val="C5C5C5"/>
            </a:solidFill>
            <a:prstDash val="sysDot"/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96" name="Shape 196"/>
          <p:cNvSpPr/>
          <p:nvPr/>
        </p:nvSpPr>
        <p:spPr>
          <a:xfrm flipV="1">
            <a:off x="7279378" y="5757189"/>
            <a:ext cx="3" cy="833136"/>
          </a:xfrm>
          <a:prstGeom prst="line">
            <a:avLst/>
          </a:prstGeom>
          <a:solidFill>
            <a:srgbClr val="FFFFFF"/>
          </a:solidFill>
          <a:ln w="3175">
            <a:solidFill>
              <a:srgbClr val="C5C5C5"/>
            </a:solidFill>
            <a:prstDash val="sysDot"/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97" name="Shape 197"/>
          <p:cNvSpPr/>
          <p:nvPr/>
        </p:nvSpPr>
        <p:spPr>
          <a:xfrm flipV="1">
            <a:off x="10624183" y="5762755"/>
            <a:ext cx="3" cy="827566"/>
          </a:xfrm>
          <a:prstGeom prst="line">
            <a:avLst/>
          </a:prstGeom>
          <a:solidFill>
            <a:srgbClr val="FFFFFF"/>
          </a:solidFill>
          <a:ln w="3175">
            <a:solidFill>
              <a:srgbClr val="C5C5C5"/>
            </a:solidFill>
            <a:prstDash val="sysDot"/>
            <a:miter/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198" name="image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6920" y="194622"/>
            <a:ext cx="11979560" cy="904762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0" advTm="3000" p14:dur="1200">
        <p14:prism dir="l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4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Class="entr" nodeType="afterEffect" presetSubtype="4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Class="entr" nodeType="afterEffect" presetSubtype="4" presetID="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95" grpId="1"/>
      <p:bldP build="whole" bldLvl="1" animBg="1" rev="0" advAuto="0" spid="196" grpId="2"/>
      <p:bldP build="whole" bldLvl="1" animBg="1" rev="0" advAuto="0" spid="197" grpId="3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/>
          <p:nvPr/>
        </p:nvSpPr>
        <p:spPr>
          <a:xfrm>
            <a:off x="-159174" y="1564376"/>
            <a:ext cx="13323150" cy="7579363"/>
          </a:xfrm>
          <a:prstGeom prst="rect">
            <a:avLst/>
          </a:prstGeom>
          <a:solidFill>
            <a:srgbClr val="445469">
              <a:alpha val="82000"/>
            </a:srgbClr>
          </a:solidFill>
          <a:ln w="12700">
            <a:miter lim="400000"/>
          </a:ln>
          <a:effectLst>
            <a:outerShdw sx="100000" sy="100000" kx="0" ky="0" algn="b" rotWithShape="0" blurRad="12700" dist="0" dir="5400000">
              <a:srgbClr val="000000">
                <a:alpha val="35000"/>
              </a:srgbClr>
            </a:outerShdw>
          </a:effectLst>
        </p:spPr>
        <p:txBody>
          <a:bodyPr lIns="50800" tIns="50800" rIns="50800" bIns="50800" anchor="ctr"/>
          <a:lstStyle/>
          <a:p>
            <a:pPr defTabSz="1300218">
              <a:defRPr sz="2400">
                <a:solidFill>
                  <a:srgbClr val="FFFFFF"/>
                </a:solidFill>
              </a:defRPr>
            </a:pPr>
          </a:p>
        </p:txBody>
      </p:sp>
      <p:grpSp>
        <p:nvGrpSpPr>
          <p:cNvPr id="204" name="Group 204"/>
          <p:cNvGrpSpPr/>
          <p:nvPr/>
        </p:nvGrpSpPr>
        <p:grpSpPr>
          <a:xfrm>
            <a:off x="3206478" y="2125389"/>
            <a:ext cx="6591846" cy="1120668"/>
            <a:chOff x="0" y="0"/>
            <a:chExt cx="6591844" cy="1120667"/>
          </a:xfrm>
        </p:grpSpPr>
        <p:sp>
          <p:nvSpPr>
            <p:cNvPr id="201" name="Shape 201"/>
            <p:cNvSpPr/>
            <p:nvPr/>
          </p:nvSpPr>
          <p:spPr>
            <a:xfrm>
              <a:off x="-1" y="-1"/>
              <a:ext cx="6591846" cy="5821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4383" tIns="24383" rIns="24383" bIns="24383" numCol="1" anchor="t">
              <a:spAutoFit/>
            </a:bodyPr>
            <a:lstStyle>
              <a:lvl1pPr defTabSz="1300218">
                <a:defRPr b="1" sz="3500">
                  <a:solidFill>
                    <a:srgbClr val="FFFFFF"/>
                  </a:solidFill>
                </a:defRPr>
              </a:lvl1pPr>
            </a:lstStyle>
            <a:p>
              <a:pPr/>
              <a:r>
                <a:t>Many informations for tourists</a:t>
              </a:r>
            </a:p>
          </p:txBody>
        </p:sp>
        <p:sp>
          <p:nvSpPr>
            <p:cNvPr id="202" name="Shape 202"/>
            <p:cNvSpPr/>
            <p:nvPr/>
          </p:nvSpPr>
          <p:spPr>
            <a:xfrm>
              <a:off x="2881777" y="1071898"/>
              <a:ext cx="828289" cy="48769"/>
            </a:xfrm>
            <a:prstGeom prst="rect">
              <a:avLst/>
            </a:prstGeom>
            <a:solidFill>
              <a:srgbClr val="80808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300218">
                <a:defRPr sz="2400">
                  <a:solidFill>
                    <a:srgbClr val="9BBB5C"/>
                  </a:solidFill>
                </a:defRPr>
              </a:pPr>
            </a:p>
          </p:txBody>
        </p:sp>
        <p:sp>
          <p:nvSpPr>
            <p:cNvPr id="203" name="Shape 203"/>
            <p:cNvSpPr/>
            <p:nvPr/>
          </p:nvSpPr>
          <p:spPr>
            <a:xfrm>
              <a:off x="187868" y="626120"/>
              <a:ext cx="6216106" cy="4207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7995" tIns="57995" rIns="57995" bIns="57995" numCol="1" anchor="t">
              <a:normAutofit fontScale="100000" lnSpcReduction="0"/>
            </a:bodyPr>
            <a:lstStyle/>
            <a:p>
              <a:pPr defTabSz="773430">
                <a:lnSpc>
                  <a:spcPct val="120000"/>
                </a:lnSpc>
                <a:spcBef>
                  <a:spcPts val="500"/>
                </a:spcBef>
                <a:defRPr sz="2000">
                  <a:solidFill>
                    <a:srgbClr val="F2F2F2"/>
                  </a:solidFill>
                </a:defRPr>
              </a:pPr>
              <a:r>
                <a:t>But what for the </a:t>
              </a:r>
              <a:r>
                <a:rPr>
                  <a:solidFill>
                    <a:srgbClr val="1EA185"/>
                  </a:solidFill>
                </a:rPr>
                <a:t>hotel owners?</a:t>
              </a:r>
            </a:p>
          </p:txBody>
        </p:sp>
      </p:grpSp>
      <p:grpSp>
        <p:nvGrpSpPr>
          <p:cNvPr id="208" name="Group 208"/>
          <p:cNvGrpSpPr/>
          <p:nvPr/>
        </p:nvGrpSpPr>
        <p:grpSpPr>
          <a:xfrm>
            <a:off x="3319985" y="6508700"/>
            <a:ext cx="6238041" cy="840921"/>
            <a:chOff x="0" y="-1"/>
            <a:chExt cx="6238040" cy="840919"/>
          </a:xfrm>
        </p:grpSpPr>
        <p:sp>
          <p:nvSpPr>
            <p:cNvPr id="205" name="Shape 205"/>
            <p:cNvSpPr/>
            <p:nvPr/>
          </p:nvSpPr>
          <p:spPr>
            <a:xfrm>
              <a:off x="874806" y="-2"/>
              <a:ext cx="5363234" cy="8409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8510" tIns="58510" rIns="58510" bIns="58510" numCol="1" anchor="t">
              <a:spAutoFit/>
            </a:bodyPr>
            <a:lstStyle/>
            <a:p>
              <a:pPr algn="just" defTabSz="1300218">
                <a:defRPr sz="1600">
                  <a:solidFill>
                    <a:srgbClr val="851001"/>
                  </a:solidFill>
                </a:defRPr>
              </a:pPr>
              <a:r>
                <a:t>But!</a:t>
              </a:r>
              <a:r>
                <a:rPr>
                  <a:solidFill>
                    <a:srgbClr val="F2F2F2"/>
                  </a:solidFill>
                </a:rPr>
                <a:t> What if a small guest house owner want to get some analytic information to help himself make his guest house more popular and more comfortable for tourists?</a:t>
              </a:r>
            </a:p>
          </p:txBody>
        </p:sp>
        <p:sp>
          <p:nvSpPr>
            <p:cNvPr id="206" name="Shape 206"/>
            <p:cNvSpPr/>
            <p:nvPr/>
          </p:nvSpPr>
          <p:spPr>
            <a:xfrm flipH="1" rot="10800000">
              <a:off x="800673" y="39666"/>
              <a:ext cx="67339" cy="6174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cubicBezTo>
                    <a:pt x="16765" y="0"/>
                    <a:pt x="21600" y="581"/>
                    <a:pt x="21600" y="1297"/>
                  </a:cubicBezTo>
                  <a:lnTo>
                    <a:pt x="21600" y="20303"/>
                  </a:lnTo>
                  <a:cubicBezTo>
                    <a:pt x="21600" y="21019"/>
                    <a:pt x="16764" y="21600"/>
                    <a:pt x="10800" y="21600"/>
                  </a:cubicBezTo>
                  <a:cubicBezTo>
                    <a:pt x="4835" y="21600"/>
                    <a:pt x="0" y="21019"/>
                    <a:pt x="0" y="20303"/>
                  </a:cubicBezTo>
                  <a:lnTo>
                    <a:pt x="0" y="1297"/>
                  </a:lnTo>
                  <a:cubicBezTo>
                    <a:pt x="0" y="581"/>
                    <a:pt x="4835" y="0"/>
                    <a:pt x="10800" y="0"/>
                  </a:cubicBezTo>
                  <a:close/>
                </a:path>
              </a:pathLst>
            </a:custGeom>
            <a:solidFill>
              <a:srgbClr val="BD392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300218"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07" name="Shape 207"/>
            <p:cNvSpPr/>
            <p:nvPr/>
          </p:nvSpPr>
          <p:spPr>
            <a:xfrm>
              <a:off x="-1" y="122845"/>
              <a:ext cx="626756" cy="5209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cubicBezTo>
                    <a:pt x="4822" y="0"/>
                    <a:pt x="0" y="4822"/>
                    <a:pt x="0" y="10800"/>
                  </a:cubicBezTo>
                  <a:cubicBezTo>
                    <a:pt x="0" y="16778"/>
                    <a:pt x="4822" y="21600"/>
                    <a:pt x="10800" y="21600"/>
                  </a:cubicBezTo>
                  <a:cubicBezTo>
                    <a:pt x="16778" y="21600"/>
                    <a:pt x="21600" y="16778"/>
                    <a:pt x="21600" y="10800"/>
                  </a:cubicBezTo>
                  <a:cubicBezTo>
                    <a:pt x="21600" y="4822"/>
                    <a:pt x="16778" y="0"/>
                    <a:pt x="10800" y="0"/>
                  </a:cubicBezTo>
                  <a:close/>
                  <a:moveTo>
                    <a:pt x="13010" y="10800"/>
                  </a:moveTo>
                  <a:cubicBezTo>
                    <a:pt x="16979" y="14718"/>
                    <a:pt x="16979" y="14718"/>
                    <a:pt x="16979" y="14718"/>
                  </a:cubicBezTo>
                  <a:cubicBezTo>
                    <a:pt x="14718" y="16979"/>
                    <a:pt x="14718" y="16979"/>
                    <a:pt x="14718" y="16979"/>
                  </a:cubicBezTo>
                  <a:cubicBezTo>
                    <a:pt x="10800" y="13010"/>
                    <a:pt x="10800" y="13010"/>
                    <a:pt x="10800" y="13010"/>
                  </a:cubicBezTo>
                  <a:cubicBezTo>
                    <a:pt x="6882" y="16979"/>
                    <a:pt x="6882" y="16979"/>
                    <a:pt x="6882" y="16979"/>
                  </a:cubicBezTo>
                  <a:cubicBezTo>
                    <a:pt x="4621" y="14718"/>
                    <a:pt x="4621" y="14718"/>
                    <a:pt x="4621" y="14718"/>
                  </a:cubicBezTo>
                  <a:cubicBezTo>
                    <a:pt x="8590" y="10800"/>
                    <a:pt x="8590" y="10800"/>
                    <a:pt x="8590" y="10800"/>
                  </a:cubicBezTo>
                  <a:cubicBezTo>
                    <a:pt x="4621" y="6882"/>
                    <a:pt x="4621" y="6882"/>
                    <a:pt x="4621" y="6882"/>
                  </a:cubicBezTo>
                  <a:cubicBezTo>
                    <a:pt x="6882" y="4621"/>
                    <a:pt x="6882" y="4621"/>
                    <a:pt x="6882" y="4621"/>
                  </a:cubicBezTo>
                  <a:cubicBezTo>
                    <a:pt x="10800" y="8590"/>
                    <a:pt x="10800" y="8590"/>
                    <a:pt x="10800" y="8590"/>
                  </a:cubicBezTo>
                  <a:cubicBezTo>
                    <a:pt x="14718" y="4621"/>
                    <a:pt x="14718" y="4621"/>
                    <a:pt x="14718" y="4621"/>
                  </a:cubicBezTo>
                  <a:cubicBezTo>
                    <a:pt x="16979" y="6882"/>
                    <a:pt x="16979" y="6882"/>
                    <a:pt x="16979" y="6882"/>
                  </a:cubicBezTo>
                  <a:cubicBezTo>
                    <a:pt x="13010" y="10800"/>
                    <a:pt x="13010" y="10800"/>
                    <a:pt x="13010" y="108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algn="l" defTabSz="1300218"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grpSp>
        <p:nvGrpSpPr>
          <p:cNvPr id="213" name="Group 213"/>
          <p:cNvGrpSpPr/>
          <p:nvPr/>
        </p:nvGrpSpPr>
        <p:grpSpPr>
          <a:xfrm>
            <a:off x="3610504" y="4152085"/>
            <a:ext cx="5940747" cy="545268"/>
            <a:chOff x="0" y="0"/>
            <a:chExt cx="5940746" cy="545266"/>
          </a:xfrm>
        </p:grpSpPr>
        <p:sp>
          <p:nvSpPr>
            <p:cNvPr id="209" name="Shape 209"/>
            <p:cNvSpPr/>
            <p:nvPr/>
          </p:nvSpPr>
          <p:spPr>
            <a:xfrm>
              <a:off x="577515" y="-1"/>
              <a:ext cx="5363232" cy="3583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8510" tIns="58510" rIns="58510" bIns="58510" numCol="1" anchor="t">
              <a:spAutoFit/>
            </a:bodyPr>
            <a:lstStyle>
              <a:lvl1pPr algn="just" defTabSz="1300218">
                <a:defRPr sz="1600">
                  <a:solidFill>
                    <a:srgbClr val="F2F2F2"/>
                  </a:solidFill>
                </a:defRPr>
              </a:lvl1pPr>
            </a:lstStyle>
            <a:p>
              <a:pPr/>
              <a:r>
                <a:t>Tourists can check hotel informations in their destination</a:t>
              </a:r>
            </a:p>
          </p:txBody>
        </p:sp>
        <p:sp>
          <p:nvSpPr>
            <p:cNvPr id="210" name="Shape 210"/>
            <p:cNvSpPr/>
            <p:nvPr/>
          </p:nvSpPr>
          <p:spPr>
            <a:xfrm flipH="1" rot="10800000">
              <a:off x="518985" y="52961"/>
              <a:ext cx="58509" cy="4872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cubicBezTo>
                    <a:pt x="16765" y="0"/>
                    <a:pt x="21600" y="581"/>
                    <a:pt x="21600" y="1297"/>
                  </a:cubicBezTo>
                  <a:lnTo>
                    <a:pt x="21600" y="20303"/>
                  </a:lnTo>
                  <a:cubicBezTo>
                    <a:pt x="21600" y="21019"/>
                    <a:pt x="16764" y="21600"/>
                    <a:pt x="10800" y="21600"/>
                  </a:cubicBezTo>
                  <a:cubicBezTo>
                    <a:pt x="4835" y="21600"/>
                    <a:pt x="0" y="21019"/>
                    <a:pt x="0" y="20303"/>
                  </a:cubicBezTo>
                  <a:lnTo>
                    <a:pt x="0" y="1297"/>
                  </a:lnTo>
                  <a:cubicBezTo>
                    <a:pt x="0" y="581"/>
                    <a:pt x="4835" y="0"/>
                    <a:pt x="108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300218"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11" name="Shape 211"/>
            <p:cNvSpPr/>
            <p:nvPr/>
          </p:nvSpPr>
          <p:spPr>
            <a:xfrm flipH="1" rot="10800000">
              <a:off x="518985" y="58012"/>
              <a:ext cx="58509" cy="4872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cubicBezTo>
                    <a:pt x="16765" y="0"/>
                    <a:pt x="21600" y="581"/>
                    <a:pt x="21600" y="1297"/>
                  </a:cubicBezTo>
                  <a:lnTo>
                    <a:pt x="21600" y="20303"/>
                  </a:lnTo>
                  <a:cubicBezTo>
                    <a:pt x="21600" y="21019"/>
                    <a:pt x="16764" y="21600"/>
                    <a:pt x="10800" y="21600"/>
                  </a:cubicBezTo>
                  <a:cubicBezTo>
                    <a:pt x="4835" y="21600"/>
                    <a:pt x="0" y="21019"/>
                    <a:pt x="0" y="20303"/>
                  </a:cubicBezTo>
                  <a:lnTo>
                    <a:pt x="0" y="1297"/>
                  </a:lnTo>
                  <a:cubicBezTo>
                    <a:pt x="0" y="581"/>
                    <a:pt x="4835" y="0"/>
                    <a:pt x="10800" y="0"/>
                  </a:cubicBezTo>
                  <a:close/>
                </a:path>
              </a:pathLst>
            </a:custGeom>
            <a:solidFill>
              <a:srgbClr val="1EA18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300218"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12" name="Shape 212"/>
            <p:cNvSpPr/>
            <p:nvPr/>
          </p:nvSpPr>
          <p:spPr>
            <a:xfrm>
              <a:off x="0" y="141815"/>
              <a:ext cx="345023" cy="3465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cubicBezTo>
                    <a:pt x="4823" y="0"/>
                    <a:pt x="0" y="4823"/>
                    <a:pt x="0" y="10800"/>
                  </a:cubicBezTo>
                  <a:cubicBezTo>
                    <a:pt x="0" y="16777"/>
                    <a:pt x="4823" y="21600"/>
                    <a:pt x="10800" y="21600"/>
                  </a:cubicBezTo>
                  <a:cubicBezTo>
                    <a:pt x="16777" y="21600"/>
                    <a:pt x="21600" y="16777"/>
                    <a:pt x="21600" y="10800"/>
                  </a:cubicBezTo>
                  <a:cubicBezTo>
                    <a:pt x="21600" y="4823"/>
                    <a:pt x="16777" y="0"/>
                    <a:pt x="10800" y="0"/>
                  </a:cubicBezTo>
                  <a:close/>
                  <a:moveTo>
                    <a:pt x="8965" y="16619"/>
                  </a:moveTo>
                  <a:cubicBezTo>
                    <a:pt x="3880" y="11534"/>
                    <a:pt x="3880" y="11534"/>
                    <a:pt x="3880" y="11534"/>
                  </a:cubicBezTo>
                  <a:cubicBezTo>
                    <a:pt x="6029" y="9332"/>
                    <a:pt x="6029" y="9332"/>
                    <a:pt x="6029" y="9332"/>
                  </a:cubicBezTo>
                  <a:cubicBezTo>
                    <a:pt x="8965" y="12268"/>
                    <a:pt x="8965" y="12268"/>
                    <a:pt x="8965" y="12268"/>
                  </a:cubicBezTo>
                  <a:cubicBezTo>
                    <a:pt x="15728" y="5505"/>
                    <a:pt x="15728" y="5505"/>
                    <a:pt x="15728" y="5505"/>
                  </a:cubicBezTo>
                  <a:cubicBezTo>
                    <a:pt x="17878" y="7654"/>
                    <a:pt x="17878" y="7654"/>
                    <a:pt x="17878" y="7654"/>
                  </a:cubicBezTo>
                  <a:cubicBezTo>
                    <a:pt x="8965" y="16619"/>
                    <a:pt x="8965" y="16619"/>
                    <a:pt x="8965" y="16619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algn="l" defTabSz="1300218"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grpSp>
        <p:nvGrpSpPr>
          <p:cNvPr id="217" name="Group 217"/>
          <p:cNvGrpSpPr/>
          <p:nvPr/>
        </p:nvGrpSpPr>
        <p:grpSpPr>
          <a:xfrm>
            <a:off x="3601716" y="4933592"/>
            <a:ext cx="5956308" cy="599621"/>
            <a:chOff x="0" y="-1"/>
            <a:chExt cx="5956307" cy="599619"/>
          </a:xfrm>
        </p:grpSpPr>
        <p:sp>
          <p:nvSpPr>
            <p:cNvPr id="214" name="Shape 214"/>
            <p:cNvSpPr/>
            <p:nvPr/>
          </p:nvSpPr>
          <p:spPr>
            <a:xfrm>
              <a:off x="593074" y="-2"/>
              <a:ext cx="5363233" cy="5996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8510" tIns="58510" rIns="58510" bIns="58510" numCol="1" anchor="t">
              <a:spAutoFit/>
            </a:bodyPr>
            <a:lstStyle>
              <a:lvl1pPr algn="just" defTabSz="1300218">
                <a:defRPr sz="1600">
                  <a:solidFill>
                    <a:srgbClr val="F2F2F2"/>
                  </a:solidFill>
                </a:defRPr>
              </a:lvl1pPr>
            </a:lstStyle>
            <a:p>
              <a:pPr/>
              <a:r>
                <a:t>Tourists can get advises from the review sections of other tourists </a:t>
              </a:r>
            </a:p>
          </p:txBody>
        </p:sp>
        <p:sp>
          <p:nvSpPr>
            <p:cNvPr id="215" name="Shape 215"/>
            <p:cNvSpPr/>
            <p:nvPr/>
          </p:nvSpPr>
          <p:spPr>
            <a:xfrm flipH="1" rot="10800000">
              <a:off x="527771" y="48530"/>
              <a:ext cx="58509" cy="4872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cubicBezTo>
                    <a:pt x="16765" y="0"/>
                    <a:pt x="21600" y="581"/>
                    <a:pt x="21600" y="1297"/>
                  </a:cubicBezTo>
                  <a:lnTo>
                    <a:pt x="21600" y="20303"/>
                  </a:lnTo>
                  <a:cubicBezTo>
                    <a:pt x="21600" y="21019"/>
                    <a:pt x="16764" y="21600"/>
                    <a:pt x="10800" y="21600"/>
                  </a:cubicBezTo>
                  <a:cubicBezTo>
                    <a:pt x="4835" y="21600"/>
                    <a:pt x="0" y="21019"/>
                    <a:pt x="0" y="20303"/>
                  </a:cubicBezTo>
                  <a:lnTo>
                    <a:pt x="0" y="1297"/>
                  </a:lnTo>
                  <a:cubicBezTo>
                    <a:pt x="0" y="581"/>
                    <a:pt x="4835" y="0"/>
                    <a:pt x="10800" y="0"/>
                  </a:cubicBezTo>
                  <a:close/>
                </a:path>
              </a:pathLst>
            </a:custGeom>
            <a:solidFill>
              <a:srgbClr val="9BBB5C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300218"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16" name="Shape 216"/>
            <p:cNvSpPr/>
            <p:nvPr/>
          </p:nvSpPr>
          <p:spPr>
            <a:xfrm>
              <a:off x="-1" y="119826"/>
              <a:ext cx="345024" cy="3465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cubicBezTo>
                    <a:pt x="4823" y="0"/>
                    <a:pt x="0" y="4823"/>
                    <a:pt x="0" y="10800"/>
                  </a:cubicBezTo>
                  <a:cubicBezTo>
                    <a:pt x="0" y="16777"/>
                    <a:pt x="4823" y="21600"/>
                    <a:pt x="10800" y="21600"/>
                  </a:cubicBezTo>
                  <a:cubicBezTo>
                    <a:pt x="16777" y="21600"/>
                    <a:pt x="21600" y="16777"/>
                    <a:pt x="21600" y="10800"/>
                  </a:cubicBezTo>
                  <a:cubicBezTo>
                    <a:pt x="21600" y="4823"/>
                    <a:pt x="16777" y="0"/>
                    <a:pt x="10800" y="0"/>
                  </a:cubicBezTo>
                  <a:close/>
                  <a:moveTo>
                    <a:pt x="8965" y="16619"/>
                  </a:moveTo>
                  <a:cubicBezTo>
                    <a:pt x="3880" y="11534"/>
                    <a:pt x="3880" y="11534"/>
                    <a:pt x="3880" y="11534"/>
                  </a:cubicBezTo>
                  <a:cubicBezTo>
                    <a:pt x="6029" y="9332"/>
                    <a:pt x="6029" y="9332"/>
                    <a:pt x="6029" y="9332"/>
                  </a:cubicBezTo>
                  <a:cubicBezTo>
                    <a:pt x="8965" y="12268"/>
                    <a:pt x="8965" y="12268"/>
                    <a:pt x="8965" y="12268"/>
                  </a:cubicBezTo>
                  <a:cubicBezTo>
                    <a:pt x="15728" y="5505"/>
                    <a:pt x="15728" y="5505"/>
                    <a:pt x="15728" y="5505"/>
                  </a:cubicBezTo>
                  <a:cubicBezTo>
                    <a:pt x="17878" y="7654"/>
                    <a:pt x="17878" y="7654"/>
                    <a:pt x="17878" y="7654"/>
                  </a:cubicBezTo>
                  <a:cubicBezTo>
                    <a:pt x="8965" y="16619"/>
                    <a:pt x="8965" y="16619"/>
                    <a:pt x="8965" y="16619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algn="l" defTabSz="1300218"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grpSp>
        <p:nvGrpSpPr>
          <p:cNvPr id="221" name="Group 221"/>
          <p:cNvGrpSpPr/>
          <p:nvPr/>
        </p:nvGrpSpPr>
        <p:grpSpPr>
          <a:xfrm>
            <a:off x="3610501" y="5739290"/>
            <a:ext cx="5947524" cy="840921"/>
            <a:chOff x="-1" y="-1"/>
            <a:chExt cx="5947522" cy="840919"/>
          </a:xfrm>
        </p:grpSpPr>
        <p:sp>
          <p:nvSpPr>
            <p:cNvPr id="218" name="Shape 218"/>
            <p:cNvSpPr/>
            <p:nvPr/>
          </p:nvSpPr>
          <p:spPr>
            <a:xfrm>
              <a:off x="584288" y="-2"/>
              <a:ext cx="5363234" cy="8409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8510" tIns="58510" rIns="58510" bIns="58510" numCol="1" anchor="t">
              <a:spAutoFit/>
            </a:bodyPr>
            <a:lstStyle>
              <a:lvl1pPr algn="just" defTabSz="1300218">
                <a:defRPr sz="1600">
                  <a:solidFill>
                    <a:srgbClr val="F2F2F2"/>
                  </a:solidFill>
                </a:defRPr>
              </a:lvl1pPr>
            </a:lstStyle>
            <a:p>
              <a:pPr/>
              <a:r>
                <a:t>Tourists can also book a whole package for their tour not only include the hotel stays but also cars rental, flights and others</a:t>
              </a:r>
            </a:p>
          </p:txBody>
        </p:sp>
        <p:sp>
          <p:nvSpPr>
            <p:cNvPr id="219" name="Shape 219"/>
            <p:cNvSpPr/>
            <p:nvPr/>
          </p:nvSpPr>
          <p:spPr>
            <a:xfrm flipH="1" rot="10800000">
              <a:off x="518985" y="44099"/>
              <a:ext cx="58509" cy="4872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cubicBezTo>
                    <a:pt x="16765" y="0"/>
                    <a:pt x="21600" y="581"/>
                    <a:pt x="21600" y="1297"/>
                  </a:cubicBezTo>
                  <a:lnTo>
                    <a:pt x="21600" y="20303"/>
                  </a:lnTo>
                  <a:cubicBezTo>
                    <a:pt x="21600" y="21019"/>
                    <a:pt x="16764" y="21600"/>
                    <a:pt x="10800" y="21600"/>
                  </a:cubicBezTo>
                  <a:cubicBezTo>
                    <a:pt x="4835" y="21600"/>
                    <a:pt x="0" y="21019"/>
                    <a:pt x="0" y="20303"/>
                  </a:cubicBezTo>
                  <a:lnTo>
                    <a:pt x="0" y="1297"/>
                  </a:lnTo>
                  <a:cubicBezTo>
                    <a:pt x="0" y="581"/>
                    <a:pt x="4835" y="0"/>
                    <a:pt x="10800" y="0"/>
                  </a:cubicBezTo>
                  <a:close/>
                </a:path>
              </a:pathLst>
            </a:custGeom>
            <a:solidFill>
              <a:srgbClr val="F29B26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300218"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20" name="Shape 220"/>
            <p:cNvSpPr/>
            <p:nvPr/>
          </p:nvSpPr>
          <p:spPr>
            <a:xfrm>
              <a:off x="-2" y="129933"/>
              <a:ext cx="345025" cy="3465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cubicBezTo>
                    <a:pt x="4823" y="0"/>
                    <a:pt x="0" y="4823"/>
                    <a:pt x="0" y="10800"/>
                  </a:cubicBezTo>
                  <a:cubicBezTo>
                    <a:pt x="0" y="16777"/>
                    <a:pt x="4823" y="21600"/>
                    <a:pt x="10800" y="21600"/>
                  </a:cubicBezTo>
                  <a:cubicBezTo>
                    <a:pt x="16777" y="21600"/>
                    <a:pt x="21600" y="16777"/>
                    <a:pt x="21600" y="10800"/>
                  </a:cubicBezTo>
                  <a:cubicBezTo>
                    <a:pt x="21600" y="4823"/>
                    <a:pt x="16777" y="0"/>
                    <a:pt x="10800" y="0"/>
                  </a:cubicBezTo>
                  <a:close/>
                  <a:moveTo>
                    <a:pt x="8965" y="16619"/>
                  </a:moveTo>
                  <a:cubicBezTo>
                    <a:pt x="3880" y="11534"/>
                    <a:pt x="3880" y="11534"/>
                    <a:pt x="3880" y="11534"/>
                  </a:cubicBezTo>
                  <a:cubicBezTo>
                    <a:pt x="6029" y="9332"/>
                    <a:pt x="6029" y="9332"/>
                    <a:pt x="6029" y="9332"/>
                  </a:cubicBezTo>
                  <a:cubicBezTo>
                    <a:pt x="8965" y="12268"/>
                    <a:pt x="8965" y="12268"/>
                    <a:pt x="8965" y="12268"/>
                  </a:cubicBezTo>
                  <a:cubicBezTo>
                    <a:pt x="15728" y="5505"/>
                    <a:pt x="15728" y="5505"/>
                    <a:pt x="15728" y="5505"/>
                  </a:cubicBezTo>
                  <a:cubicBezTo>
                    <a:pt x="17878" y="7654"/>
                    <a:pt x="17878" y="7654"/>
                    <a:pt x="17878" y="7654"/>
                  </a:cubicBezTo>
                  <a:cubicBezTo>
                    <a:pt x="8965" y="16619"/>
                    <a:pt x="8965" y="16619"/>
                    <a:pt x="8965" y="16619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algn="l" defTabSz="1300218">
                <a:defRPr sz="2400">
                  <a:solidFill>
                    <a:srgbClr val="FFFFFF"/>
                  </a:solidFill>
                </a:defRPr>
              </a:p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0" advTm="2000" p14:dur="1200">
        <p14:doors dir="vert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Class="entr" nodeType="after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2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Class="entr" nodeType="after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6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Class="entr" nodeType="afterEffect" presetID="9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0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0"/>
                            </p:stCondLst>
                            <p:childTnLst>
                              <p:par>
                                <p:cTn id="22" presetClass="entr" nodeType="afterEffect" presetID="9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4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21" grpId="4"/>
      <p:bldP build="whole" bldLvl="1" animBg="1" rev="0" advAuto="0" spid="213" grpId="2"/>
      <p:bldP build="whole" bldLvl="1" animBg="1" rev="0" advAuto="0" spid="204" grpId="1"/>
      <p:bldP build="whole" bldLvl="1" animBg="1" rev="0" advAuto="0" spid="208" grpId="5"/>
      <p:bldP build="whole" bldLvl="1" animBg="1" rev="0" advAuto="0" spid="217" grpId="3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/>
          <p:nvPr/>
        </p:nvSpPr>
        <p:spPr>
          <a:xfrm>
            <a:off x="5965192" y="3464200"/>
            <a:ext cx="1088160" cy="11033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0789"/>
                </a:moveTo>
                <a:cubicBezTo>
                  <a:pt x="21600" y="16663"/>
                  <a:pt x="16820" y="21600"/>
                  <a:pt x="10913" y="21600"/>
                </a:cubicBezTo>
                <a:cubicBezTo>
                  <a:pt x="4780" y="21600"/>
                  <a:pt x="0" y="16663"/>
                  <a:pt x="0" y="10789"/>
                </a:cubicBezTo>
                <a:cubicBezTo>
                  <a:pt x="0" y="4937"/>
                  <a:pt x="4780" y="0"/>
                  <a:pt x="10913" y="0"/>
                </a:cubicBezTo>
                <a:cubicBezTo>
                  <a:pt x="16820" y="0"/>
                  <a:pt x="21600" y="4937"/>
                  <a:pt x="21600" y="10789"/>
                </a:cubicBezTo>
              </a:path>
            </a:pathLst>
          </a:custGeom>
          <a:solidFill>
            <a:srgbClr val="77943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l" defTabSz="1300218">
              <a:defRPr sz="26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224" name="Shape 224"/>
          <p:cNvSpPr/>
          <p:nvPr/>
        </p:nvSpPr>
        <p:spPr>
          <a:xfrm>
            <a:off x="5076256" y="4449833"/>
            <a:ext cx="2862235" cy="3342610"/>
          </a:xfrm>
          <a:prstGeom prst="rect">
            <a:avLst/>
          </a:prstGeom>
          <a:solidFill>
            <a:srgbClr val="9BBB5C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l" defTabSz="1300218">
              <a:defRPr sz="8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225" name="Shape 225"/>
          <p:cNvSpPr/>
          <p:nvPr/>
        </p:nvSpPr>
        <p:spPr>
          <a:xfrm>
            <a:off x="5076256" y="4009406"/>
            <a:ext cx="2862235" cy="451415"/>
          </a:xfrm>
          <a:prstGeom prst="rect">
            <a:avLst/>
          </a:prstGeom>
          <a:solidFill>
            <a:srgbClr val="77943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l" defTabSz="1300218">
              <a:defRPr sz="8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226" name="Shape 226"/>
          <p:cNvSpPr/>
          <p:nvPr/>
        </p:nvSpPr>
        <p:spPr>
          <a:xfrm>
            <a:off x="5229295" y="4584786"/>
            <a:ext cx="2559954" cy="27078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8526" tIns="58526" rIns="58526" bIns="58526">
            <a:spAutoFit/>
          </a:bodyPr>
          <a:lstStyle/>
          <a:p>
            <a:pPr marL="228660" indent="-228660" algn="l" defTabSz="1300218">
              <a:lnSpc>
                <a:spcPct val="110000"/>
              </a:lnSpc>
              <a:buSzPct val="100000"/>
              <a:buFont typeface="Arial"/>
              <a:buChar char="•"/>
              <a:defRPr sz="1400">
                <a:solidFill>
                  <a:srgbClr val="FFFFFF"/>
                </a:solidFill>
              </a:defRPr>
            </a:pPr>
            <a:r>
              <a:t>Impute different missing values with different methods</a:t>
            </a:r>
          </a:p>
          <a:p>
            <a:pPr algn="l" defTabSz="1300218">
              <a:lnSpc>
                <a:spcPct val="110000"/>
              </a:lnSpc>
              <a:defRPr sz="1400">
                <a:solidFill>
                  <a:srgbClr val="FFFFFF"/>
                </a:solidFill>
              </a:defRPr>
            </a:pPr>
          </a:p>
          <a:p>
            <a:pPr marL="228660" indent="-228660" algn="l" defTabSz="1300218">
              <a:lnSpc>
                <a:spcPct val="110000"/>
              </a:lnSpc>
              <a:buSzPct val="100000"/>
              <a:buFont typeface="Arial"/>
              <a:buChar char="•"/>
              <a:defRPr sz="1400">
                <a:solidFill>
                  <a:srgbClr val="FFFFFF"/>
                </a:solidFill>
              </a:defRPr>
            </a:pPr>
            <a:r>
              <a:t>Modify the data frame, cutting off unnecessary prefix or suffix for strings,transforming strings to integer and vice versa </a:t>
            </a:r>
          </a:p>
          <a:p>
            <a:pPr algn="l" defTabSz="1300218">
              <a:lnSpc>
                <a:spcPct val="110000"/>
              </a:lnSpc>
              <a:defRPr sz="1400">
                <a:solidFill>
                  <a:srgbClr val="FFFFFF"/>
                </a:solidFill>
              </a:defRPr>
            </a:pPr>
          </a:p>
          <a:p>
            <a:pPr marL="228660" indent="-228660" algn="l" defTabSz="1300218">
              <a:lnSpc>
                <a:spcPct val="110000"/>
              </a:lnSpc>
              <a:buSzPct val="100000"/>
              <a:buFont typeface="Arial"/>
              <a:buChar char="•"/>
              <a:defRPr sz="1400">
                <a:solidFill>
                  <a:srgbClr val="FFFFFF"/>
                </a:solidFill>
              </a:defRPr>
            </a:pPr>
            <a:r>
              <a:t>Melting</a:t>
            </a:r>
          </a:p>
        </p:txBody>
      </p:sp>
      <p:sp>
        <p:nvSpPr>
          <p:cNvPr id="227" name="Shape 227"/>
          <p:cNvSpPr/>
          <p:nvPr/>
        </p:nvSpPr>
        <p:spPr>
          <a:xfrm>
            <a:off x="5093882" y="4093526"/>
            <a:ext cx="2831915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defTabSz="1300218">
              <a:tabLst>
                <a:tab pos="317500" algn="l"/>
                <a:tab pos="647700" algn="l"/>
                <a:tab pos="965200" algn="l"/>
                <a:tab pos="1295400" algn="l"/>
                <a:tab pos="1625600" algn="l"/>
                <a:tab pos="1943100" algn="l"/>
                <a:tab pos="2273300" algn="l"/>
                <a:tab pos="2590800" algn="l"/>
                <a:tab pos="2921000" algn="l"/>
                <a:tab pos="3251200" algn="l"/>
                <a:tab pos="3568700" algn="l"/>
                <a:tab pos="3898900" algn="l"/>
                <a:tab pos="4216400" algn="l"/>
                <a:tab pos="4546600" algn="l"/>
                <a:tab pos="4876800" algn="l"/>
                <a:tab pos="5194300" algn="l"/>
                <a:tab pos="5524500" algn="l"/>
                <a:tab pos="5842000" algn="l"/>
                <a:tab pos="6172200" algn="l"/>
                <a:tab pos="6502400" algn="l"/>
              </a:tabLst>
              <a:defRPr b="1" sz="1800">
                <a:solidFill>
                  <a:srgbClr val="FFFFFF"/>
                </a:solidFill>
              </a:defRPr>
            </a:lvl1pPr>
          </a:lstStyle>
          <a:p>
            <a:pPr/>
            <a:r>
              <a:t>modification &amp; imputation</a:t>
            </a:r>
          </a:p>
        </p:txBody>
      </p:sp>
      <p:sp>
        <p:nvSpPr>
          <p:cNvPr id="228" name="Shape 228"/>
          <p:cNvSpPr/>
          <p:nvPr/>
        </p:nvSpPr>
        <p:spPr>
          <a:xfrm flipH="1">
            <a:off x="8165620" y="5372143"/>
            <a:ext cx="331263" cy="7387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lnTo>
                  <a:pt x="0" y="10787"/>
                </a:ln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solidFill>
            <a:srgbClr val="9BBB5C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l" defTabSz="1300218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229" name="Shape 229"/>
          <p:cNvSpPr/>
          <p:nvPr/>
        </p:nvSpPr>
        <p:spPr>
          <a:xfrm>
            <a:off x="9459341" y="3464200"/>
            <a:ext cx="1088162" cy="11033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0789"/>
                </a:moveTo>
                <a:cubicBezTo>
                  <a:pt x="21600" y="16663"/>
                  <a:pt x="16820" y="21600"/>
                  <a:pt x="10913" y="21600"/>
                </a:cubicBezTo>
                <a:cubicBezTo>
                  <a:pt x="4780" y="21600"/>
                  <a:pt x="0" y="16663"/>
                  <a:pt x="0" y="10789"/>
                </a:cubicBezTo>
                <a:cubicBezTo>
                  <a:pt x="0" y="4937"/>
                  <a:pt x="4780" y="0"/>
                  <a:pt x="10913" y="0"/>
                </a:cubicBezTo>
                <a:cubicBezTo>
                  <a:pt x="16820" y="0"/>
                  <a:pt x="21600" y="4937"/>
                  <a:pt x="21600" y="10789"/>
                </a:cubicBezTo>
              </a:path>
            </a:pathLst>
          </a:custGeom>
          <a:solidFill>
            <a:srgbClr val="C6770C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l" defTabSz="1300218">
              <a:defRPr sz="26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230" name="Shape 230"/>
          <p:cNvSpPr/>
          <p:nvPr/>
        </p:nvSpPr>
        <p:spPr>
          <a:xfrm>
            <a:off x="8570407" y="4449833"/>
            <a:ext cx="2862235" cy="3342610"/>
          </a:xfrm>
          <a:prstGeom prst="rect">
            <a:avLst/>
          </a:prstGeom>
          <a:solidFill>
            <a:srgbClr val="F29B2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l" defTabSz="1300218">
              <a:defRPr sz="8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231" name="Shape 231"/>
          <p:cNvSpPr/>
          <p:nvPr/>
        </p:nvSpPr>
        <p:spPr>
          <a:xfrm>
            <a:off x="8570407" y="4009406"/>
            <a:ext cx="2862235" cy="451415"/>
          </a:xfrm>
          <a:prstGeom prst="rect">
            <a:avLst/>
          </a:prstGeom>
          <a:solidFill>
            <a:srgbClr val="C6770C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l" defTabSz="1300218">
              <a:defRPr sz="8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232" name="Shape 232"/>
          <p:cNvSpPr/>
          <p:nvPr/>
        </p:nvSpPr>
        <p:spPr>
          <a:xfrm>
            <a:off x="8737433" y="4707978"/>
            <a:ext cx="2559954" cy="22328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8526" tIns="58526" rIns="58526" bIns="58526">
            <a:spAutoFit/>
          </a:bodyPr>
          <a:lstStyle/>
          <a:p>
            <a:pPr marL="228660" indent="-228660" algn="l" defTabSz="1300218">
              <a:lnSpc>
                <a:spcPct val="110000"/>
              </a:lnSpc>
              <a:buSzPct val="100000"/>
              <a:buFont typeface="Arial"/>
              <a:buChar char="•"/>
              <a:defRPr sz="1400">
                <a:solidFill>
                  <a:srgbClr val="FFFFFF"/>
                </a:solidFill>
              </a:defRPr>
            </a:pPr>
            <a:r>
              <a:t>Binary and multi-relationships between variables using Seaborn</a:t>
            </a:r>
          </a:p>
          <a:p>
            <a:pPr algn="l" defTabSz="1300218">
              <a:lnSpc>
                <a:spcPct val="110000"/>
              </a:lnSpc>
              <a:defRPr sz="1400">
                <a:solidFill>
                  <a:srgbClr val="FFFFFF"/>
                </a:solidFill>
              </a:defRPr>
            </a:pPr>
          </a:p>
          <a:p>
            <a:pPr marL="228660" indent="-228660" algn="l" defTabSz="1300218">
              <a:lnSpc>
                <a:spcPct val="110000"/>
              </a:lnSpc>
              <a:buSzPct val="100000"/>
              <a:buFont typeface="Arial"/>
              <a:buChar char="•"/>
              <a:defRPr sz="1400">
                <a:solidFill>
                  <a:srgbClr val="FFFFFF"/>
                </a:solidFill>
              </a:defRPr>
            </a:pPr>
            <a:r>
              <a:t>Conduct forward multiple linear regression</a:t>
            </a:r>
          </a:p>
          <a:p>
            <a:pPr algn="l" defTabSz="1300218">
              <a:lnSpc>
                <a:spcPct val="110000"/>
              </a:lnSpc>
              <a:defRPr sz="1400">
                <a:solidFill>
                  <a:srgbClr val="FFFFFF"/>
                </a:solidFill>
              </a:defRPr>
            </a:pPr>
          </a:p>
          <a:p>
            <a:pPr marL="228660" indent="-228660" algn="l" defTabSz="1300218">
              <a:lnSpc>
                <a:spcPct val="110000"/>
              </a:lnSpc>
              <a:buSzPct val="100000"/>
              <a:buFont typeface="Arial"/>
              <a:buChar char="•"/>
              <a:defRPr sz="1400">
                <a:solidFill>
                  <a:srgbClr val="FFFFFF"/>
                </a:solidFill>
              </a:defRPr>
            </a:pPr>
            <a:r>
              <a:t>Conduct backward multiple linear regression.</a:t>
            </a:r>
          </a:p>
        </p:txBody>
      </p:sp>
      <p:sp>
        <p:nvSpPr>
          <p:cNvPr id="233" name="Shape 233"/>
          <p:cNvSpPr/>
          <p:nvPr/>
        </p:nvSpPr>
        <p:spPr>
          <a:xfrm>
            <a:off x="8708304" y="4093526"/>
            <a:ext cx="2591371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defTabSz="1300218">
              <a:tabLst>
                <a:tab pos="317500" algn="l"/>
                <a:tab pos="647700" algn="l"/>
                <a:tab pos="965200" algn="l"/>
                <a:tab pos="1295400" algn="l"/>
                <a:tab pos="1625600" algn="l"/>
                <a:tab pos="1943100" algn="l"/>
                <a:tab pos="2273300" algn="l"/>
                <a:tab pos="2590800" algn="l"/>
                <a:tab pos="2921000" algn="l"/>
                <a:tab pos="3251200" algn="l"/>
                <a:tab pos="3568700" algn="l"/>
                <a:tab pos="3898900" algn="l"/>
                <a:tab pos="4216400" algn="l"/>
                <a:tab pos="4546600" algn="l"/>
                <a:tab pos="4876800" algn="l"/>
                <a:tab pos="5194300" algn="l"/>
                <a:tab pos="5524500" algn="l"/>
                <a:tab pos="5842000" algn="l"/>
                <a:tab pos="6172200" algn="l"/>
                <a:tab pos="6502400" algn="l"/>
              </a:tabLst>
              <a:defRPr b="1" sz="1800">
                <a:solidFill>
                  <a:srgbClr val="FFFFFF"/>
                </a:solidFill>
              </a:defRPr>
            </a:lvl1pPr>
          </a:lstStyle>
          <a:p>
            <a:pPr/>
            <a:r>
              <a:t>Analysis and prediction</a:t>
            </a:r>
          </a:p>
        </p:txBody>
      </p:sp>
      <p:sp>
        <p:nvSpPr>
          <p:cNvPr id="234" name="Shape 234"/>
          <p:cNvSpPr/>
          <p:nvPr/>
        </p:nvSpPr>
        <p:spPr>
          <a:xfrm>
            <a:off x="2470359" y="3464200"/>
            <a:ext cx="1088160" cy="11033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0789"/>
                </a:moveTo>
                <a:cubicBezTo>
                  <a:pt x="21600" y="16663"/>
                  <a:pt x="16820" y="21600"/>
                  <a:pt x="10913" y="21600"/>
                </a:cubicBezTo>
                <a:cubicBezTo>
                  <a:pt x="4780" y="21600"/>
                  <a:pt x="0" y="16663"/>
                  <a:pt x="0" y="10789"/>
                </a:cubicBezTo>
                <a:cubicBezTo>
                  <a:pt x="0" y="4937"/>
                  <a:pt x="4780" y="0"/>
                  <a:pt x="10913" y="0"/>
                </a:cubicBezTo>
                <a:cubicBezTo>
                  <a:pt x="16820" y="0"/>
                  <a:pt x="21600" y="4937"/>
                  <a:pt x="21600" y="10789"/>
                </a:cubicBezTo>
              </a:path>
            </a:pathLst>
          </a:custGeom>
          <a:solidFill>
            <a:srgbClr val="167964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l" defTabSz="1300218">
              <a:defRPr sz="26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235" name="Shape 235"/>
          <p:cNvSpPr/>
          <p:nvPr/>
        </p:nvSpPr>
        <p:spPr>
          <a:xfrm>
            <a:off x="1581423" y="4449833"/>
            <a:ext cx="2862235" cy="3342612"/>
          </a:xfrm>
          <a:prstGeom prst="rect">
            <a:avLst/>
          </a:prstGeom>
          <a:solidFill>
            <a:srgbClr val="1EA1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l" defTabSz="1300218">
              <a:defRPr sz="8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236" name="Shape 236"/>
          <p:cNvSpPr/>
          <p:nvPr/>
        </p:nvSpPr>
        <p:spPr>
          <a:xfrm>
            <a:off x="1581423" y="4009406"/>
            <a:ext cx="2862235" cy="451415"/>
          </a:xfrm>
          <a:prstGeom prst="rect">
            <a:avLst/>
          </a:prstGeom>
          <a:solidFill>
            <a:srgbClr val="167964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l" defTabSz="1300218">
              <a:defRPr sz="8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237" name="Shape 237"/>
          <p:cNvSpPr/>
          <p:nvPr/>
        </p:nvSpPr>
        <p:spPr>
          <a:xfrm>
            <a:off x="1735028" y="4470486"/>
            <a:ext cx="2559955" cy="31828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8526" tIns="58526" rIns="58526" bIns="58526">
            <a:spAutoFit/>
          </a:bodyPr>
          <a:lstStyle/>
          <a:p>
            <a:pPr marL="228660" indent="-228660" algn="l" defTabSz="1300218">
              <a:lnSpc>
                <a:spcPct val="110000"/>
              </a:lnSpc>
              <a:buSzPct val="100000"/>
              <a:buFont typeface="Arial"/>
              <a:buChar char="•"/>
              <a:defRPr sz="1400">
                <a:solidFill>
                  <a:srgbClr val="FFFFFF"/>
                </a:solidFill>
              </a:defRPr>
            </a:pPr>
            <a:r>
              <a:t>Crawling on the main page to retrieve the hotel list in Krabi</a:t>
            </a:r>
          </a:p>
          <a:p>
            <a:pPr algn="l" defTabSz="1300218">
              <a:lnSpc>
                <a:spcPct val="110000"/>
              </a:lnSpc>
              <a:defRPr sz="1400">
                <a:solidFill>
                  <a:srgbClr val="FFFFFF"/>
                </a:solidFill>
              </a:defRPr>
            </a:pPr>
          </a:p>
          <a:p>
            <a:pPr marL="228660" indent="-228660" algn="l" defTabSz="1300218">
              <a:lnSpc>
                <a:spcPct val="110000"/>
              </a:lnSpc>
              <a:buSzPct val="100000"/>
              <a:buFont typeface="Arial"/>
              <a:buChar char="•"/>
              <a:defRPr sz="1400">
                <a:solidFill>
                  <a:srgbClr val="FFFFFF"/>
                </a:solidFill>
              </a:defRPr>
            </a:pPr>
            <a:r>
              <a:t>With every hotel in list, get into the hotel page to retrieve main info</a:t>
            </a:r>
          </a:p>
          <a:p>
            <a:pPr algn="l" defTabSz="1300218">
              <a:lnSpc>
                <a:spcPct val="110000"/>
              </a:lnSpc>
              <a:defRPr sz="1400">
                <a:solidFill>
                  <a:srgbClr val="FFFFFF"/>
                </a:solidFill>
              </a:defRPr>
            </a:pPr>
          </a:p>
          <a:p>
            <a:pPr marL="228660" indent="-228660" algn="l" defTabSz="1300218">
              <a:lnSpc>
                <a:spcPct val="110000"/>
              </a:lnSpc>
              <a:buSzPct val="100000"/>
              <a:buFont typeface="Arial"/>
              <a:buChar char="•"/>
              <a:defRPr sz="1400">
                <a:solidFill>
                  <a:srgbClr val="FFFFFF"/>
                </a:solidFill>
              </a:defRPr>
            </a:pPr>
            <a:r>
              <a:t>At the reviews section, interact through JS to get the scores by people from different countries, seasons and with different purposes </a:t>
            </a:r>
          </a:p>
        </p:txBody>
      </p:sp>
      <p:sp>
        <p:nvSpPr>
          <p:cNvPr id="238" name="Shape 238"/>
          <p:cNvSpPr/>
          <p:nvPr/>
        </p:nvSpPr>
        <p:spPr>
          <a:xfrm>
            <a:off x="2290932" y="4093526"/>
            <a:ext cx="1448148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defTabSz="1300218">
              <a:tabLst>
                <a:tab pos="317500" algn="l"/>
                <a:tab pos="647700" algn="l"/>
                <a:tab pos="965200" algn="l"/>
                <a:tab pos="1295400" algn="l"/>
                <a:tab pos="1625600" algn="l"/>
                <a:tab pos="1943100" algn="l"/>
                <a:tab pos="2273300" algn="l"/>
                <a:tab pos="2590800" algn="l"/>
                <a:tab pos="2921000" algn="l"/>
                <a:tab pos="3251200" algn="l"/>
                <a:tab pos="3568700" algn="l"/>
                <a:tab pos="3898900" algn="l"/>
                <a:tab pos="4216400" algn="l"/>
                <a:tab pos="4546600" algn="l"/>
                <a:tab pos="4876800" algn="l"/>
                <a:tab pos="5194300" algn="l"/>
                <a:tab pos="5524500" algn="l"/>
                <a:tab pos="5842000" algn="l"/>
                <a:tab pos="6172200" algn="l"/>
                <a:tab pos="6502400" algn="l"/>
              </a:tabLst>
              <a:defRPr b="1" sz="1800">
                <a:solidFill>
                  <a:srgbClr val="FFFFFF"/>
                </a:solidFill>
              </a:defRPr>
            </a:lvl1pPr>
          </a:lstStyle>
          <a:p>
            <a:pPr/>
            <a:r>
              <a:t>web crawling</a:t>
            </a:r>
          </a:p>
        </p:txBody>
      </p:sp>
      <p:sp>
        <p:nvSpPr>
          <p:cNvPr id="239" name="Shape 239"/>
          <p:cNvSpPr/>
          <p:nvPr/>
        </p:nvSpPr>
        <p:spPr>
          <a:xfrm flipH="1">
            <a:off x="4596224" y="5372143"/>
            <a:ext cx="331263" cy="7387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lnTo>
                  <a:pt x="0" y="10787"/>
                </a:ln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solidFill>
            <a:srgbClr val="1EA1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l" defTabSz="1300218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grpSp>
        <p:nvGrpSpPr>
          <p:cNvPr id="243" name="Group 243"/>
          <p:cNvGrpSpPr/>
          <p:nvPr/>
        </p:nvGrpSpPr>
        <p:grpSpPr>
          <a:xfrm>
            <a:off x="1537062" y="1475923"/>
            <a:ext cx="9930686" cy="1109138"/>
            <a:chOff x="0" y="0"/>
            <a:chExt cx="9930684" cy="1109137"/>
          </a:xfrm>
        </p:grpSpPr>
        <p:sp>
          <p:nvSpPr>
            <p:cNvPr id="240" name="Shape 240"/>
            <p:cNvSpPr/>
            <p:nvPr/>
          </p:nvSpPr>
          <p:spPr>
            <a:xfrm>
              <a:off x="-1" y="0"/>
              <a:ext cx="9930686" cy="74727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24385" tIns="24385" rIns="24385" bIns="24385" numCol="1" anchor="t">
              <a:spAutoFit/>
            </a:bodyPr>
            <a:lstStyle>
              <a:lvl1pPr defTabSz="1300218">
                <a:defRPr b="1" sz="4600">
                  <a:solidFill>
                    <a:srgbClr val="FFFFFF"/>
                  </a:solidFill>
                  <a:latin typeface="Lato Bold"/>
                  <a:ea typeface="Lato Bold"/>
                  <a:cs typeface="Lato Bold"/>
                  <a:sym typeface="Lato Bold"/>
                </a:defRPr>
              </a:lvl1pPr>
            </a:lstStyle>
            <a:p>
              <a:pPr/>
              <a:r>
                <a:t>Process of scraping on TripAdvisor</a:t>
              </a:r>
            </a:p>
          </p:txBody>
        </p:sp>
        <p:sp>
          <p:nvSpPr>
            <p:cNvPr id="241" name="Shape 241"/>
            <p:cNvSpPr/>
            <p:nvPr/>
          </p:nvSpPr>
          <p:spPr>
            <a:xfrm>
              <a:off x="4562069" y="1060356"/>
              <a:ext cx="828507" cy="48782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300218">
                <a:defRPr sz="1800">
                  <a:solidFill>
                    <a:srgbClr val="9BBB5C"/>
                  </a:solidFill>
                </a:defRPr>
              </a:pPr>
            </a:p>
          </p:txBody>
        </p:sp>
        <p:sp>
          <p:nvSpPr>
            <p:cNvPr id="242" name="Shape 242"/>
            <p:cNvSpPr/>
            <p:nvPr/>
          </p:nvSpPr>
          <p:spPr>
            <a:xfrm>
              <a:off x="1867460" y="614463"/>
              <a:ext cx="6217723" cy="3573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8011" tIns="58011" rIns="58011" bIns="58011" numCol="1" anchor="t">
              <a:normAutofit fontScale="100000" lnSpcReduction="0"/>
            </a:bodyPr>
            <a:lstStyle>
              <a:lvl1pPr defTabSz="773430">
                <a:lnSpc>
                  <a:spcPct val="120000"/>
                </a:lnSpc>
                <a:spcBef>
                  <a:spcPts val="300"/>
                </a:spcBef>
                <a:defRPr sz="1600">
                  <a:solidFill>
                    <a:srgbClr val="1EA185"/>
                  </a:solidFill>
                </a:defRPr>
              </a:lvl1pPr>
            </a:lstStyle>
            <a:p>
              <a:pPr/>
              <a:r>
                <a:t>We can initiate a crawling process to conduct this kind of analysis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0" advTm="3000" p14:dur="1200">
        <p14:switch dir="r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4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Class="entr" nodeType="afterEffect" presetSubtype="4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Class="entr" nodeType="afterEffect" presetSubtype="4" presetID="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Class="entr" nodeType="afterEffect" presetSubtype="4" presetID="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Class="entr" nodeType="afterEffect" presetSubtype="4" presetID="2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Class="entr" nodeType="afterEffect" presetSubtype="4" presetID="2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Class="entr" nodeType="afterEffect" presetSubtype="4" presetID="2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Class="entr" nodeType="afterEffect" presetSubtype="4" presetID="2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Class="entr" nodeType="afterEffect" presetSubtype="4" presetID="2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500"/>
                            </p:stCondLst>
                            <p:childTnLst>
                              <p:par>
                                <p:cTn id="50" presetClass="entr" nodeType="afterEffect" presetSubtype="4" presetID="2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1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0"/>
                            </p:stCondLst>
                            <p:childTnLst>
                              <p:par>
                                <p:cTn id="55" presetClass="entr" nodeType="afterEffect" presetSubtype="4" presetID="2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6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500"/>
                            </p:stCondLst>
                            <p:childTnLst>
                              <p:par>
                                <p:cTn id="60" presetClass="entr" nodeType="afterEffect" presetSubtype="4" presetID="2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1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000"/>
                            </p:stCondLst>
                            <p:childTnLst>
                              <p:par>
                                <p:cTn id="65" presetClass="entr" nodeType="afterEffect" presetSubtype="4" presetID="2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6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6500"/>
                            </p:stCondLst>
                            <p:childTnLst>
                              <p:par>
                                <p:cTn id="70" presetClass="entr" nodeType="afterEffect" presetSubtype="4" presetID="2" grpId="1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1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7000"/>
                            </p:stCondLst>
                            <p:childTnLst>
                              <p:par>
                                <p:cTn id="75" presetClass="entr" nodeType="afterEffect" presetSubtype="4" presetID="2" grpId="1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6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7500"/>
                            </p:stCondLst>
                            <p:childTnLst>
                              <p:par>
                                <p:cTn id="80" presetClass="entr" nodeType="afterEffect" presetSubtype="4" presetID="2" grpId="1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1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8000"/>
                            </p:stCondLst>
                            <p:childTnLst>
                              <p:par>
                                <p:cTn id="85" presetClass="entr" nodeType="afterEffect" presetSubtype="4" presetID="2" grpId="1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6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30" grpId="8"/>
      <p:bldP build="whole" bldLvl="1" animBg="1" rev="0" advAuto="0" spid="223" grpId="1"/>
      <p:bldP build="whole" bldLvl="1" animBg="1" rev="0" advAuto="0" spid="226" grpId="4"/>
      <p:bldP build="whole" bldLvl="1" animBg="1" rev="0" advAuto="0" spid="232" grpId="10"/>
      <p:bldP build="whole" bldLvl="1" animBg="1" rev="0" advAuto="0" spid="236" grpId="14"/>
      <p:bldP build="whole" bldLvl="1" animBg="1" rev="0" advAuto="0" spid="237" grpId="15"/>
      <p:bldP build="whole" bldLvl="1" animBg="1" rev="0" advAuto="0" spid="231" grpId="9"/>
      <p:bldP build="whole" bldLvl="1" animBg="1" rev="0" advAuto="0" spid="228" grpId="6"/>
      <p:bldP build="whole" bldLvl="1" animBg="1" rev="0" advAuto="0" spid="225" grpId="3"/>
      <p:bldP build="whole" bldLvl="1" animBg="1" rev="0" advAuto="0" spid="224" grpId="2"/>
      <p:bldP build="whole" bldLvl="1" animBg="1" rev="0" advAuto="0" spid="233" grpId="11"/>
      <p:bldP build="whole" bldLvl="1" animBg="1" rev="0" advAuto="0" spid="229" grpId="7"/>
      <p:bldP build="whole" bldLvl="1" animBg="1" rev="0" advAuto="0" spid="234" grpId="12"/>
      <p:bldP build="whole" bldLvl="1" animBg="1" rev="0" advAuto="0" spid="235" grpId="13"/>
      <p:bldP build="whole" bldLvl="1" animBg="1" rev="0" advAuto="0" spid="238" grpId="16"/>
      <p:bldP build="whole" bldLvl="1" animBg="1" rev="0" advAuto="0" spid="239" grpId="17"/>
      <p:bldP build="whole" bldLvl="1" animBg="1" rev="0" advAuto="0" spid="227" grpId="5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9" name="Group 249"/>
          <p:cNvGrpSpPr/>
          <p:nvPr/>
        </p:nvGrpSpPr>
        <p:grpSpPr>
          <a:xfrm>
            <a:off x="769241" y="3539657"/>
            <a:ext cx="2157994" cy="653153"/>
            <a:chOff x="-1" y="-1"/>
            <a:chExt cx="2157992" cy="653151"/>
          </a:xfrm>
        </p:grpSpPr>
        <p:grpSp>
          <p:nvGrpSpPr>
            <p:cNvPr id="247" name="Group 247"/>
            <p:cNvGrpSpPr/>
            <p:nvPr/>
          </p:nvGrpSpPr>
          <p:grpSpPr>
            <a:xfrm>
              <a:off x="139232" y="-2"/>
              <a:ext cx="1321106" cy="323598"/>
              <a:chOff x="0" y="-1"/>
              <a:chExt cx="1321105" cy="323597"/>
            </a:xfrm>
          </p:grpSpPr>
          <p:sp>
            <p:nvSpPr>
              <p:cNvPr id="245" name="Shape 245"/>
              <p:cNvSpPr/>
              <p:nvPr/>
            </p:nvSpPr>
            <p:spPr>
              <a:xfrm>
                <a:off x="-1" y="-2"/>
                <a:ext cx="1321106" cy="323599"/>
              </a:xfrm>
              <a:prstGeom prst="rect">
                <a:avLst/>
              </a:prstGeom>
              <a:solidFill>
                <a:srgbClr val="1EA18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1300218"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246" name="Shape 246"/>
              <p:cNvSpPr/>
              <p:nvPr/>
            </p:nvSpPr>
            <p:spPr>
              <a:xfrm>
                <a:off x="-1" y="41147"/>
                <a:ext cx="1321106" cy="2413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defTabSz="1300218">
                  <a:defRPr b="1" sz="1600">
                    <a:solidFill>
                      <a:srgbClr val="FFFFFF"/>
                    </a:solidFill>
                  </a:defRPr>
                </a:lvl1pPr>
              </a:lstStyle>
              <a:p>
                <a:pPr/>
                <a:r>
                  <a:t>Hotel name</a:t>
                </a:r>
              </a:p>
            </p:txBody>
          </p:sp>
        </p:grpSp>
        <p:sp>
          <p:nvSpPr>
            <p:cNvPr id="248" name="Shape 248"/>
            <p:cNvSpPr/>
            <p:nvPr/>
          </p:nvSpPr>
          <p:spPr>
            <a:xfrm>
              <a:off x="-2" y="307233"/>
              <a:ext cx="2157993" cy="34591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65007" tIns="65007" rIns="65007" bIns="65007" numCol="1" anchor="t">
              <a:spAutoFit/>
            </a:bodyPr>
            <a:lstStyle>
              <a:lvl1pPr algn="l" defTabSz="325120">
                <a:spcBef>
                  <a:spcPts val="300"/>
                </a:spcBef>
                <a:defRPr sz="1400">
                  <a:solidFill>
                    <a:srgbClr val="FFFFFF"/>
                  </a:solidFill>
                </a:defRPr>
              </a:lvl1pPr>
            </a:lstStyle>
            <a:p>
              <a:pPr/>
              <a:r>
                <a:t>The name of the hotel</a:t>
              </a:r>
            </a:p>
          </p:txBody>
        </p:sp>
      </p:grpSp>
      <p:grpSp>
        <p:nvGrpSpPr>
          <p:cNvPr id="254" name="Group 254"/>
          <p:cNvGrpSpPr/>
          <p:nvPr/>
        </p:nvGrpSpPr>
        <p:grpSpPr>
          <a:xfrm>
            <a:off x="10230586" y="6109456"/>
            <a:ext cx="2187272" cy="1118869"/>
            <a:chOff x="0" y="-2"/>
            <a:chExt cx="2187270" cy="1118867"/>
          </a:xfrm>
        </p:grpSpPr>
        <p:grpSp>
          <p:nvGrpSpPr>
            <p:cNvPr id="252" name="Group 252"/>
            <p:cNvGrpSpPr/>
            <p:nvPr/>
          </p:nvGrpSpPr>
          <p:grpSpPr>
            <a:xfrm>
              <a:off x="129476" y="-3"/>
              <a:ext cx="1366067" cy="323598"/>
              <a:chOff x="-1" y="-1"/>
              <a:chExt cx="1366066" cy="323597"/>
            </a:xfrm>
          </p:grpSpPr>
          <p:sp>
            <p:nvSpPr>
              <p:cNvPr id="250" name="Shape 250"/>
              <p:cNvSpPr/>
              <p:nvPr/>
            </p:nvSpPr>
            <p:spPr>
              <a:xfrm>
                <a:off x="-2" y="-2"/>
                <a:ext cx="1366068" cy="323598"/>
              </a:xfrm>
              <a:prstGeom prst="rect">
                <a:avLst/>
              </a:prstGeom>
              <a:solidFill>
                <a:srgbClr val="44546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1300218"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251" name="Shape 251"/>
              <p:cNvSpPr/>
              <p:nvPr/>
            </p:nvSpPr>
            <p:spPr>
              <a:xfrm>
                <a:off x="-2" y="22096"/>
                <a:ext cx="1366068" cy="2794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defTabSz="1300218">
                  <a:defRPr b="1" sz="1800">
                    <a:solidFill>
                      <a:srgbClr val="FFFFFF"/>
                    </a:solidFill>
                  </a:defRPr>
                </a:lvl1pPr>
              </a:lstStyle>
              <a:p>
                <a:pPr/>
                <a:r>
                  <a:t>ranking</a:t>
                </a:r>
              </a:p>
            </p:txBody>
          </p:sp>
        </p:grpSp>
        <p:sp>
          <p:nvSpPr>
            <p:cNvPr id="253" name="Shape 253"/>
            <p:cNvSpPr/>
            <p:nvPr/>
          </p:nvSpPr>
          <p:spPr>
            <a:xfrm>
              <a:off x="-1" y="341149"/>
              <a:ext cx="2187272" cy="77771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65007" tIns="65007" rIns="65007" bIns="65007" numCol="1" anchor="t">
              <a:spAutoFit/>
            </a:bodyPr>
            <a:lstStyle>
              <a:lvl1pPr algn="l" defTabSz="325120">
                <a:spcBef>
                  <a:spcPts val="300"/>
                </a:spcBef>
                <a:defRPr sz="1400">
                  <a:solidFill>
                    <a:srgbClr val="FFFFFF"/>
                  </a:solidFill>
                </a:defRPr>
              </a:lvl1pPr>
            </a:lstStyle>
            <a:p>
              <a:pPr/>
              <a:r>
                <a:t>The ranking of the hotel in its local area. Somehow related to the rating</a:t>
              </a:r>
            </a:p>
          </p:txBody>
        </p:sp>
      </p:grpSp>
      <p:grpSp>
        <p:nvGrpSpPr>
          <p:cNvPr id="259" name="Group 259"/>
          <p:cNvGrpSpPr/>
          <p:nvPr/>
        </p:nvGrpSpPr>
        <p:grpSpPr>
          <a:xfrm>
            <a:off x="10233347" y="4110026"/>
            <a:ext cx="2182512" cy="878642"/>
            <a:chOff x="0" y="-1"/>
            <a:chExt cx="2182510" cy="878640"/>
          </a:xfrm>
        </p:grpSpPr>
        <p:grpSp>
          <p:nvGrpSpPr>
            <p:cNvPr id="257" name="Group 257"/>
            <p:cNvGrpSpPr/>
            <p:nvPr/>
          </p:nvGrpSpPr>
          <p:grpSpPr>
            <a:xfrm>
              <a:off x="123799" y="-2"/>
              <a:ext cx="1274126" cy="323597"/>
              <a:chOff x="0" y="0"/>
              <a:chExt cx="1274125" cy="323596"/>
            </a:xfrm>
          </p:grpSpPr>
          <p:sp>
            <p:nvSpPr>
              <p:cNvPr id="255" name="Shape 255"/>
              <p:cNvSpPr/>
              <p:nvPr/>
            </p:nvSpPr>
            <p:spPr>
              <a:xfrm>
                <a:off x="-1" y="-1"/>
                <a:ext cx="1274126" cy="323597"/>
              </a:xfrm>
              <a:prstGeom prst="rect">
                <a:avLst/>
              </a:prstGeom>
              <a:solidFill>
                <a:srgbClr val="BD392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1300218"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256" name="Shape 256"/>
              <p:cNvSpPr/>
              <p:nvPr/>
            </p:nvSpPr>
            <p:spPr>
              <a:xfrm>
                <a:off x="-1" y="22097"/>
                <a:ext cx="1274126" cy="2794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defTabSz="1300218">
                  <a:defRPr b="1" sz="1800">
                    <a:solidFill>
                      <a:srgbClr val="FFFFFF"/>
                    </a:solidFill>
                  </a:defRPr>
                </a:lvl1pPr>
              </a:lstStyle>
              <a:p>
                <a:pPr/>
                <a:r>
                  <a:t>reviews</a:t>
                </a:r>
              </a:p>
            </p:txBody>
          </p:sp>
        </p:grpSp>
        <p:sp>
          <p:nvSpPr>
            <p:cNvPr id="258" name="Shape 258"/>
            <p:cNvSpPr/>
            <p:nvPr/>
          </p:nvSpPr>
          <p:spPr>
            <a:xfrm>
              <a:off x="-1" y="316822"/>
              <a:ext cx="2182512" cy="56181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65007" tIns="65007" rIns="65007" bIns="65007" numCol="1" anchor="t">
              <a:spAutoFit/>
            </a:bodyPr>
            <a:lstStyle>
              <a:lvl1pPr algn="l" defTabSz="325120">
                <a:spcBef>
                  <a:spcPts val="300"/>
                </a:spcBef>
                <a:defRPr sz="1400">
                  <a:solidFill>
                    <a:srgbClr val="FFFFFF"/>
                  </a:solidFill>
                </a:defRPr>
              </a:lvl1pPr>
            </a:lstStyle>
            <a:p>
              <a:pPr/>
              <a:r>
                <a:t>The total number of the reviews for this hotel</a:t>
              </a:r>
            </a:p>
          </p:txBody>
        </p:sp>
      </p:grpSp>
      <p:grpSp>
        <p:nvGrpSpPr>
          <p:cNvPr id="264" name="Group 264"/>
          <p:cNvGrpSpPr/>
          <p:nvPr/>
        </p:nvGrpSpPr>
        <p:grpSpPr>
          <a:xfrm>
            <a:off x="5539454" y="6748537"/>
            <a:ext cx="2356403" cy="871863"/>
            <a:chOff x="0" y="-2"/>
            <a:chExt cx="2356401" cy="871862"/>
          </a:xfrm>
        </p:grpSpPr>
        <p:grpSp>
          <p:nvGrpSpPr>
            <p:cNvPr id="262" name="Group 262"/>
            <p:cNvGrpSpPr/>
            <p:nvPr/>
          </p:nvGrpSpPr>
          <p:grpSpPr>
            <a:xfrm>
              <a:off x="134532" y="-3"/>
              <a:ext cx="1333622" cy="323599"/>
              <a:chOff x="-1" y="-1"/>
              <a:chExt cx="1333621" cy="323597"/>
            </a:xfrm>
          </p:grpSpPr>
          <p:sp>
            <p:nvSpPr>
              <p:cNvPr id="260" name="Shape 260"/>
              <p:cNvSpPr/>
              <p:nvPr/>
            </p:nvSpPr>
            <p:spPr>
              <a:xfrm>
                <a:off x="-2" y="-2"/>
                <a:ext cx="1333622" cy="323599"/>
              </a:xfrm>
              <a:prstGeom prst="rect">
                <a:avLst/>
              </a:prstGeom>
              <a:solidFill>
                <a:srgbClr val="F29B2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1300218"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261" name="Shape 261"/>
              <p:cNvSpPr/>
              <p:nvPr/>
            </p:nvSpPr>
            <p:spPr>
              <a:xfrm>
                <a:off x="-2" y="41146"/>
                <a:ext cx="1333622" cy="2413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defTabSz="1300218">
                  <a:defRPr b="1" sz="1600">
                    <a:solidFill>
                      <a:srgbClr val="FFFFFF"/>
                    </a:solidFill>
                  </a:defRPr>
                </a:lvl1pPr>
              </a:lstStyle>
              <a:p>
                <a:pPr/>
                <a:r>
                  <a:t>Hotel rating</a:t>
                </a:r>
              </a:p>
            </p:txBody>
          </p:sp>
        </p:grpSp>
        <p:sp>
          <p:nvSpPr>
            <p:cNvPr id="263" name="Shape 263"/>
            <p:cNvSpPr/>
            <p:nvPr/>
          </p:nvSpPr>
          <p:spPr>
            <a:xfrm>
              <a:off x="0" y="310044"/>
              <a:ext cx="2356402" cy="56181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65007" tIns="65007" rIns="65007" bIns="65007" numCol="1" anchor="t">
              <a:spAutoFit/>
            </a:bodyPr>
            <a:lstStyle>
              <a:lvl1pPr algn="l" defTabSz="325120">
                <a:spcBef>
                  <a:spcPts val="300"/>
                </a:spcBef>
                <a:defRPr sz="1400">
                  <a:solidFill>
                    <a:srgbClr val="FFFFFF"/>
                  </a:solidFill>
                </a:defRPr>
              </a:lvl1pPr>
            </a:lstStyle>
            <a:p>
              <a:pPr/>
              <a:r>
                <a:t>The overall rating of the hotel</a:t>
              </a:r>
            </a:p>
          </p:txBody>
        </p:sp>
      </p:grpSp>
      <p:sp>
        <p:nvSpPr>
          <p:cNvPr id="265" name="Shape 265"/>
          <p:cNvSpPr/>
          <p:nvPr/>
        </p:nvSpPr>
        <p:spPr>
          <a:xfrm flipH="1" rot="16200000">
            <a:off x="4345976" y="4753719"/>
            <a:ext cx="3003059" cy="9865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10800" y="0"/>
                </a:lnTo>
                <a:lnTo>
                  <a:pt x="10800" y="21600"/>
                </a:lnTo>
                <a:lnTo>
                  <a:pt x="21600" y="21600"/>
                </a:lnTo>
              </a:path>
            </a:pathLst>
          </a:custGeom>
          <a:ln w="38100">
            <a:solidFill>
              <a:srgbClr val="D9D9D9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 algn="l" defTabSz="1300218"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266" name="Shape 266"/>
          <p:cNvSpPr/>
          <p:nvPr/>
        </p:nvSpPr>
        <p:spPr>
          <a:xfrm flipH="1">
            <a:off x="2290591" y="3481770"/>
            <a:ext cx="2665764" cy="2361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10800" y="0"/>
                </a:lnTo>
                <a:lnTo>
                  <a:pt x="10800" y="21600"/>
                </a:lnTo>
                <a:lnTo>
                  <a:pt x="21600" y="21600"/>
                </a:lnTo>
              </a:path>
            </a:pathLst>
          </a:custGeom>
          <a:ln w="38100">
            <a:solidFill>
              <a:srgbClr val="D9D9D9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 algn="l" defTabSz="1300218">
              <a:defRPr sz="2400">
                <a:solidFill>
                  <a:schemeClr val="accent5"/>
                </a:solidFill>
              </a:defRPr>
            </a:pPr>
          </a:p>
        </p:txBody>
      </p:sp>
      <p:sp>
        <p:nvSpPr>
          <p:cNvPr id="267" name="Shape 267"/>
          <p:cNvSpPr/>
          <p:nvPr/>
        </p:nvSpPr>
        <p:spPr>
          <a:xfrm flipH="1" rot="10800000">
            <a:off x="6283414" y="3652861"/>
            <a:ext cx="4073736" cy="6189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10800" y="21600"/>
                </a:lnTo>
                <a:lnTo>
                  <a:pt x="10800" y="0"/>
                </a:lnTo>
                <a:lnTo>
                  <a:pt x="21600" y="0"/>
                </a:lnTo>
              </a:path>
            </a:pathLst>
          </a:custGeom>
          <a:ln w="38100">
            <a:solidFill>
              <a:srgbClr val="FFFFFF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 algn="l" defTabSz="1300218"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268" name="Shape 268"/>
          <p:cNvSpPr/>
          <p:nvPr/>
        </p:nvSpPr>
        <p:spPr>
          <a:xfrm>
            <a:off x="6515835" y="3815260"/>
            <a:ext cx="3844233" cy="24559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4931" y="0"/>
                </a:lnTo>
                <a:lnTo>
                  <a:pt x="4931" y="21600"/>
                </a:lnTo>
                <a:lnTo>
                  <a:pt x="21600" y="21600"/>
                </a:lnTo>
              </a:path>
            </a:pathLst>
          </a:custGeom>
          <a:ln w="38100">
            <a:solidFill>
              <a:srgbClr val="85888D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grpSp>
        <p:nvGrpSpPr>
          <p:cNvPr id="271" name="Group 271"/>
          <p:cNvGrpSpPr/>
          <p:nvPr/>
        </p:nvGrpSpPr>
        <p:grpSpPr>
          <a:xfrm>
            <a:off x="3217459" y="473504"/>
            <a:ext cx="6591846" cy="1928367"/>
            <a:chOff x="-1" y="0"/>
            <a:chExt cx="6591844" cy="1928366"/>
          </a:xfrm>
        </p:grpSpPr>
        <p:sp>
          <p:nvSpPr>
            <p:cNvPr id="269" name="Shape 269"/>
            <p:cNvSpPr/>
            <p:nvPr/>
          </p:nvSpPr>
          <p:spPr>
            <a:xfrm>
              <a:off x="-2" y="-1"/>
              <a:ext cx="6591846" cy="19283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4383" tIns="24383" rIns="24383" bIns="24383" numCol="1" anchor="t">
              <a:spAutoFit/>
            </a:bodyPr>
            <a:lstStyle>
              <a:lvl1pPr defTabSz="1300218">
                <a:defRPr b="1" sz="6200">
                  <a:solidFill>
                    <a:srgbClr val="FFFFFF"/>
                  </a:solidFill>
                </a:defRPr>
              </a:lvl1pPr>
            </a:lstStyle>
            <a:p>
              <a:pPr/>
              <a:r>
                <a:t>Retrieve the hotel list</a:t>
              </a:r>
            </a:p>
          </p:txBody>
        </p:sp>
        <p:sp>
          <p:nvSpPr>
            <p:cNvPr id="270" name="Shape 270"/>
            <p:cNvSpPr/>
            <p:nvPr/>
          </p:nvSpPr>
          <p:spPr>
            <a:xfrm>
              <a:off x="2881777" y="1085482"/>
              <a:ext cx="828289" cy="48769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300218">
                <a:defRPr sz="2400">
                  <a:solidFill>
                    <a:srgbClr val="9BBB5C"/>
                  </a:solidFill>
                </a:defRPr>
              </a:pPr>
            </a:p>
          </p:txBody>
        </p:sp>
      </p:grpSp>
      <p:pic>
        <p:nvPicPr>
          <p:cNvPr id="272" name="image5.png"/>
          <p:cNvPicPr>
            <a:picLocks noChangeAspect="1"/>
          </p:cNvPicPr>
          <p:nvPr/>
        </p:nvPicPr>
        <p:blipFill>
          <a:blip r:embed="rId2">
            <a:alphaModFix amt="66542"/>
            <a:extLst/>
          </a:blip>
          <a:stretch>
            <a:fillRect/>
          </a:stretch>
        </p:blipFill>
        <p:spPr>
          <a:xfrm>
            <a:off x="3625951" y="3030109"/>
            <a:ext cx="6484752" cy="156215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0" advTm="2000" p14:dur="1200">
        <p14:prism dir="l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Class="entr" nodeType="afterEffect" presetSubtype="8" presetID="2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2" dur="5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Class="entr" nodeType="after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6" dur="5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Class="entr" nodeType="afterEffect" presetSubtype="4" presetID="2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20" dur="5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0"/>
                            </p:stCondLst>
                            <p:childTnLst>
                              <p:par>
                                <p:cTn id="22" presetClass="entr" nodeType="afterEffect" presetID="9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4"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Class="entr" nodeType="afterEffect" presetSubtype="2" presetID="22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in">
                                      <p:cBhvr>
                                        <p:cTn id="28" dur="5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500"/>
                            </p:stCondLst>
                            <p:childTnLst>
                              <p:par>
                                <p:cTn id="30" presetClass="entr" nodeType="afterEffect" presetID="9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2" dur="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4000"/>
                            </p:stCondLst>
                            <p:childTnLst>
                              <p:par>
                                <p:cTn id="34" presetClass="entr" nodeType="afterEffect" presetSubtype="2" presetID="22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in">
                                      <p:cBhvr>
                                        <p:cTn id="36" dur="5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500"/>
                            </p:stCondLst>
                            <p:childTnLst>
                              <p:par>
                                <p:cTn id="38" presetClass="entr" nodeType="afterEffect" presetID="9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40" dur="5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64" grpId="5"/>
      <p:bldP build="whole" bldLvl="1" animBg="1" rev="0" advAuto="0" spid="271" grpId="1"/>
      <p:bldP build="whole" bldLvl="1" animBg="1" rev="0" advAuto="0" spid="266" grpId="2"/>
      <p:bldP build="whole" bldLvl="1" animBg="1" rev="0" advAuto="0" spid="254" grpId="7"/>
      <p:bldP build="whole" bldLvl="1" animBg="1" rev="0" advAuto="0" spid="267" grpId="8"/>
      <p:bldP build="whole" bldLvl="1" animBg="1" rev="0" advAuto="0" spid="268" grpId="6"/>
      <p:bldP build="whole" bldLvl="1" animBg="1" rev="0" advAuto="0" spid="265" grpId="4"/>
      <p:bldP build="whole" bldLvl="1" animBg="1" rev="0" advAuto="0" spid="259" grpId="9"/>
      <p:bldP build="whole" bldLvl="1" animBg="1" rev="0" advAuto="0" spid="249" grpId="3"/>
    </p:bldLst>
  </p:timing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